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4"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6858000" cy="9144000"/>
  <p:embeddedFontLst>
    <p:embeddedFont>
      <p:font typeface="Roboto" panose="020B0604020202020204" charset="0"/>
      <p:regular r:id="rId44"/>
      <p:bold r:id="rId45"/>
      <p:italic r:id="rId46"/>
      <p:boldItalic r:id="rId47"/>
    </p:embeddedFont>
    <p:embeddedFont>
      <p:font typeface="Calibri Light" panose="020F0302020204030204" pitchFamily="34" charset="0"/>
      <p:regular r:id="rId48"/>
      <p:italic r:id="rId49"/>
    </p:embeddedFont>
    <p:embeddedFont>
      <p:font typeface="Calibri" panose="020F0502020204030204" pitchFamily="34" charset="0"/>
      <p:regular r:id="rId50"/>
      <p:bold r:id="rId51"/>
      <p:italic r:id="rId52"/>
      <p:boldItalic r:id="rId53"/>
    </p:embeddedFont>
    <p:embeddedFont>
      <p:font typeface="Lora" panose="020B0604020202020204" charset="0"/>
      <p:regular r:id="rId54"/>
      <p:bold r:id="rId55"/>
      <p:italic r:id="rId56"/>
      <p:boldItalic r:id="rId57"/>
    </p:embeddedFont>
    <p:embeddedFont>
      <p:font typeface="Libre Baskerville" panose="020B0604020202020204" charset="0"/>
      <p:regular r:id="rId58"/>
      <p:bold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g9M6cAq4dDmq4/7o4uaoD77nQp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49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03336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
        <p:nvSpPr>
          <p:cNvPr id="98" name="Google Shape;98;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08157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a:p>
            <a:pPr marL="0" lvl="0" indent="0" algn="l" rtl="0">
              <a:lnSpc>
                <a:spcPct val="100000"/>
              </a:lnSpc>
              <a:spcBef>
                <a:spcPts val="0"/>
              </a:spcBef>
              <a:spcAft>
                <a:spcPts val="0"/>
              </a:spcAft>
              <a:buSzPts val="1400"/>
              <a:buNone/>
            </a:pPr>
            <a:endParaRPr/>
          </a:p>
        </p:txBody>
      </p:sp>
      <p:sp>
        <p:nvSpPr>
          <p:cNvPr id="182" name="Google Shape;182;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2309102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p:txBody>
      </p:sp>
      <p:sp>
        <p:nvSpPr>
          <p:cNvPr id="191" name="Google Shape;19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352109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a:p>
            <a:pPr marL="0" lvl="0" indent="0" algn="l" rtl="0">
              <a:lnSpc>
                <a:spcPct val="100000"/>
              </a:lnSpc>
              <a:spcBef>
                <a:spcPts val="0"/>
              </a:spcBef>
              <a:spcAft>
                <a:spcPts val="0"/>
              </a:spcAft>
              <a:buSzPts val="1400"/>
              <a:buNone/>
            </a:pPr>
            <a:r>
              <a:rPr lang="en-US"/>
              <a:t>Finally, after trying previous two approaches, we observed that</a:t>
            </a:r>
            <a:endParaRPr/>
          </a:p>
        </p:txBody>
      </p:sp>
      <p:sp>
        <p:nvSpPr>
          <p:cNvPr id="200" name="Google Shape;200;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263144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p:txBody>
      </p:sp>
      <p:sp>
        <p:nvSpPr>
          <p:cNvPr id="209" name="Google Shape;20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219792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p:txBody>
      </p:sp>
      <p:sp>
        <p:nvSpPr>
          <p:cNvPr id="217" name="Google Shape;21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577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p:txBody>
      </p:sp>
      <p:sp>
        <p:nvSpPr>
          <p:cNvPr id="229" name="Google Shape;22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14569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a:p>
            <a:pPr marL="0" lvl="0" indent="0" algn="l" rtl="0">
              <a:lnSpc>
                <a:spcPct val="100000"/>
              </a:lnSpc>
              <a:spcBef>
                <a:spcPts val="0"/>
              </a:spcBef>
              <a:spcAft>
                <a:spcPts val="0"/>
              </a:spcAft>
              <a:buSzPts val="1400"/>
              <a:buNone/>
            </a:pPr>
            <a:r>
              <a:rPr lang="en-US"/>
              <a:t>east gives boxes where text is present</a:t>
            </a:r>
            <a:endParaRPr/>
          </a:p>
        </p:txBody>
      </p:sp>
      <p:sp>
        <p:nvSpPr>
          <p:cNvPr id="237" name="Google Shape;23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9570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a:p>
            <a:pPr marL="0" lvl="0" indent="0" algn="l" rtl="0">
              <a:lnSpc>
                <a:spcPct val="100000"/>
              </a:lnSpc>
              <a:spcBef>
                <a:spcPts val="0"/>
              </a:spcBef>
              <a:spcAft>
                <a:spcPts val="0"/>
              </a:spcAft>
              <a:buSzPts val="1400"/>
              <a:buNone/>
            </a:pPr>
            <a:r>
              <a:rPr lang="en-US"/>
              <a:t>in east, 1st step is feature extraction</a:t>
            </a:r>
            <a:endParaRPr/>
          </a:p>
          <a:p>
            <a:pPr marL="0" lvl="0" indent="0" algn="l" rtl="0">
              <a:lnSpc>
                <a:spcPct val="100000"/>
              </a:lnSpc>
              <a:spcBef>
                <a:spcPts val="0"/>
              </a:spcBef>
              <a:spcAft>
                <a:spcPts val="0"/>
              </a:spcAft>
              <a:buSzPts val="1400"/>
              <a:buNone/>
            </a:pPr>
            <a:r>
              <a:rPr lang="en-US">
                <a:solidFill>
                  <a:srgbClr val="333333"/>
                </a:solidFill>
                <a:latin typeface="Roboto"/>
                <a:ea typeface="Roboto"/>
                <a:cs typeface="Roboto"/>
                <a:sym typeface="Roboto"/>
              </a:rPr>
              <a:t> So in feature extraction we figure out what parts of an image are distinctive , like lines, corners, special patches that can uniquely describe the image</a:t>
            </a:r>
            <a:r>
              <a:rPr lang="en-US">
                <a:solidFill>
                  <a:srgbClr val="222222"/>
                </a:solidFill>
                <a:highlight>
                  <a:srgbClr val="FFFFFF"/>
                </a:highlight>
                <a:latin typeface="Arial"/>
                <a:ea typeface="Arial"/>
                <a:cs typeface="Arial"/>
                <a:sym typeface="Arial"/>
              </a:rPr>
              <a:t>. In pattern recognition and in </a:t>
            </a:r>
            <a:r>
              <a:rPr lang="en-US" b="1">
                <a:solidFill>
                  <a:srgbClr val="222222"/>
                </a:solidFill>
                <a:highlight>
                  <a:srgbClr val="FFFFFF"/>
                </a:highlight>
                <a:latin typeface="Arial"/>
                <a:ea typeface="Arial"/>
                <a:cs typeface="Arial"/>
                <a:sym typeface="Arial"/>
              </a:rPr>
              <a:t>image processing</a:t>
            </a:r>
            <a:r>
              <a:rPr lang="en-US">
                <a:solidFill>
                  <a:srgbClr val="222222"/>
                </a:solidFill>
                <a:highlight>
                  <a:srgbClr val="FFFFFF"/>
                </a:highlight>
                <a:latin typeface="Arial"/>
                <a:ea typeface="Arial"/>
                <a:cs typeface="Arial"/>
                <a:sym typeface="Arial"/>
              </a:rPr>
              <a:t>, </a:t>
            </a:r>
            <a:r>
              <a:rPr lang="en-US" b="1">
                <a:solidFill>
                  <a:srgbClr val="222222"/>
                </a:solidFill>
                <a:highlight>
                  <a:srgbClr val="FFFFFF"/>
                </a:highlight>
                <a:latin typeface="Arial"/>
                <a:ea typeface="Arial"/>
                <a:cs typeface="Arial"/>
                <a:sym typeface="Arial"/>
              </a:rPr>
              <a:t>feature extraction</a:t>
            </a:r>
            <a:r>
              <a:rPr lang="en-US">
                <a:solidFill>
                  <a:srgbClr val="222222"/>
                </a:solidFill>
                <a:highlight>
                  <a:srgbClr val="FFFFFF"/>
                </a:highlight>
                <a:latin typeface="Arial"/>
                <a:ea typeface="Arial"/>
                <a:cs typeface="Arial"/>
                <a:sym typeface="Arial"/>
              </a:rPr>
              <a:t> is a special form of dimensionality reduction.</a:t>
            </a:r>
            <a:endParaRPr>
              <a:solidFill>
                <a:srgbClr val="222222"/>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a:solidFill>
                <a:srgbClr val="222222"/>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US"/>
              <a:t>VGG16 has achieved an accuracy of </a:t>
            </a:r>
            <a:r>
              <a:rPr lang="en-US" sz="1450">
                <a:solidFill>
                  <a:srgbClr val="191000"/>
                </a:solidFill>
                <a:highlight>
                  <a:srgbClr val="FFFFFF"/>
                </a:highlight>
                <a:latin typeface="Lora"/>
                <a:ea typeface="Lora"/>
                <a:cs typeface="Lora"/>
                <a:sym typeface="Lora"/>
              </a:rPr>
              <a:t>92.7% top-5 test accuracy in ImageNet, which is a dataset of over 14 million images belonging to 1000 classes.</a:t>
            </a:r>
            <a:endParaRPr/>
          </a:p>
        </p:txBody>
      </p:sp>
      <p:sp>
        <p:nvSpPr>
          <p:cNvPr id="249" name="Google Shape;24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3980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p:txBody>
      </p:sp>
      <p:sp>
        <p:nvSpPr>
          <p:cNvPr id="258" name="Google Shape;25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410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p:txBody>
      </p:sp>
      <p:sp>
        <p:nvSpPr>
          <p:cNvPr id="267" name="Google Shape;26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110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is a bib</a:t>
            </a:r>
            <a:endParaRPr/>
          </a:p>
          <a:p>
            <a:pPr marL="0" lvl="0" indent="0" algn="l" rtl="0">
              <a:lnSpc>
                <a:spcPct val="100000"/>
              </a:lnSpc>
              <a:spcBef>
                <a:spcPts val="0"/>
              </a:spcBef>
              <a:spcAft>
                <a:spcPts val="0"/>
              </a:spcAft>
              <a:buSzPts val="1400"/>
              <a:buNone/>
            </a:pPr>
            <a:r>
              <a:rPr lang="en-US"/>
              <a:t>what is our system</a:t>
            </a:r>
            <a:endParaRPr/>
          </a:p>
        </p:txBody>
      </p:sp>
      <p:sp>
        <p:nvSpPr>
          <p:cNvPr id="108" name="Google Shape;10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729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p:txBody>
      </p:sp>
      <p:sp>
        <p:nvSpPr>
          <p:cNvPr id="276" name="Google Shape;27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1669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a:p>
            <a:pPr marL="0" lvl="0" indent="0" algn="l" rtl="0">
              <a:lnSpc>
                <a:spcPct val="100000"/>
              </a:lnSpc>
              <a:spcBef>
                <a:spcPts val="0"/>
              </a:spcBef>
              <a:spcAft>
                <a:spcPts val="0"/>
              </a:spcAft>
              <a:buSzPts val="1400"/>
              <a:buNone/>
            </a:pPr>
            <a:r>
              <a:rPr lang="en-US"/>
              <a:t>non-max supression removes overlapping of bounding box</a:t>
            </a:r>
            <a:endParaRPr/>
          </a:p>
        </p:txBody>
      </p:sp>
      <p:sp>
        <p:nvSpPr>
          <p:cNvPr id="284" name="Google Shape;28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7407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a:p>
            <a:pPr marL="0" lvl="0" indent="0" algn="l" rtl="0">
              <a:lnSpc>
                <a:spcPct val="100000"/>
              </a:lnSpc>
              <a:spcBef>
                <a:spcPts val="0"/>
              </a:spcBef>
              <a:spcAft>
                <a:spcPts val="0"/>
              </a:spcAft>
              <a:buSzPts val="1400"/>
              <a:buNone/>
            </a:pPr>
            <a:endParaRPr/>
          </a:p>
        </p:txBody>
      </p:sp>
      <p:sp>
        <p:nvSpPr>
          <p:cNvPr id="293" name="Google Shape;29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28992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take coordinates n crop</a:t>
            </a:r>
            <a:endParaRPr/>
          </a:p>
          <a:p>
            <a:pPr marL="0" lvl="0" indent="0" algn="l" rtl="0">
              <a:lnSpc>
                <a:spcPct val="100000"/>
              </a:lnSpc>
              <a:spcBef>
                <a:spcPts val="0"/>
              </a:spcBef>
              <a:spcAft>
                <a:spcPts val="0"/>
              </a:spcAft>
              <a:buSzPts val="1400"/>
              <a:buNone/>
            </a:pPr>
            <a:r>
              <a:rPr lang="en-US"/>
              <a:t>sent this part for further </a:t>
            </a:r>
            <a:endParaRPr/>
          </a:p>
        </p:txBody>
      </p:sp>
      <p:sp>
        <p:nvSpPr>
          <p:cNvPr id="304" name="Google Shape;30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933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a:p>
            <a:pPr marL="0" lvl="0" indent="0" algn="l" rtl="0">
              <a:lnSpc>
                <a:spcPct val="100000"/>
              </a:lnSpc>
              <a:spcBef>
                <a:spcPts val="0"/>
              </a:spcBef>
              <a:spcAft>
                <a:spcPts val="0"/>
              </a:spcAft>
              <a:buSzPts val="1400"/>
              <a:buNone/>
            </a:pPr>
            <a:r>
              <a:rPr lang="en-US">
                <a:solidFill>
                  <a:srgbClr val="114660"/>
                </a:solidFill>
                <a:highlight>
                  <a:srgbClr val="FFFFFF"/>
                </a:highlight>
                <a:latin typeface="Roboto"/>
                <a:ea typeface="Roboto"/>
                <a:cs typeface="Roboto"/>
                <a:sym typeface="Roboto"/>
              </a:rPr>
              <a:t>It is a widespread technology to recognise text inside images, such as scanned documents and photos. OCR technology is used to convert virtually any kind of images containing written text (typed, handwritten or printed) into machine-readable text data.</a:t>
            </a:r>
            <a:endParaRPr>
              <a:solidFill>
                <a:srgbClr val="114660"/>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solidFill>
                  <a:srgbClr val="114660"/>
                </a:solidFill>
                <a:highlight>
                  <a:srgbClr val="FFFFFF"/>
                </a:highlight>
                <a:latin typeface="Roboto"/>
                <a:ea typeface="Roboto"/>
                <a:cs typeface="Roboto"/>
                <a:sym typeface="Roboto"/>
              </a:rPr>
              <a:t>Tesseract is open source ocr engine</a:t>
            </a:r>
            <a:endParaRPr>
              <a:solidFill>
                <a:srgbClr val="114660"/>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solidFill>
                <a:srgbClr val="114660"/>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a:t>- concept of ocr, uses of ocr, appli of ocr are very widespread - google translate,in  self driving cars- traffic sign recognition, number plate recog,  passport, chequebook scanning, very upcoming technque</a:t>
            </a:r>
            <a:endParaRPr/>
          </a:p>
          <a:p>
            <a:pPr marL="0" lvl="0" indent="0" algn="l" rtl="0">
              <a:lnSpc>
                <a:spcPct val="100000"/>
              </a:lnSpc>
              <a:spcBef>
                <a:spcPts val="0"/>
              </a:spcBef>
              <a:spcAft>
                <a:spcPts val="0"/>
              </a:spcAft>
              <a:buSzPts val="1400"/>
              <a:buNone/>
            </a:pPr>
            <a:r>
              <a:rPr lang="en-US"/>
              <a:t>joshau- lstm used to detect para</a:t>
            </a:r>
            <a:endParaRPr/>
          </a:p>
          <a:p>
            <a:pPr marL="0" lvl="0" indent="0" algn="l" rtl="0">
              <a:lnSpc>
                <a:spcPct val="100000"/>
              </a:lnSpc>
              <a:spcBef>
                <a:spcPts val="0"/>
              </a:spcBef>
              <a:spcAft>
                <a:spcPts val="0"/>
              </a:spcAft>
              <a:buSzPts val="1400"/>
              <a:buNone/>
            </a:pPr>
            <a:endParaRPr/>
          </a:p>
        </p:txBody>
      </p:sp>
      <p:sp>
        <p:nvSpPr>
          <p:cNvPr id="316" name="Google Shape;316;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extLst>
      <p:ext uri="{BB962C8B-B14F-4D97-AF65-F5344CB8AC3E}">
        <p14:creationId xmlns:p14="http://schemas.microsoft.com/office/powerpoint/2010/main" val="753637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p:txBody>
      </p:sp>
      <p:sp>
        <p:nvSpPr>
          <p:cNvPr id="325" name="Google Shape;325;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3335734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a:p>
            <a:pPr marL="0" lvl="0" indent="0" algn="l" rtl="0">
              <a:lnSpc>
                <a:spcPct val="100000"/>
              </a:lnSpc>
              <a:spcBef>
                <a:spcPts val="0"/>
              </a:spcBef>
              <a:spcAft>
                <a:spcPts val="0"/>
              </a:spcAft>
              <a:buSzPts val="1400"/>
              <a:buNone/>
            </a:pPr>
            <a:r>
              <a:rPr lang="en-US"/>
              <a:t>specific to particular marathon</a:t>
            </a:r>
            <a:endParaRPr/>
          </a:p>
        </p:txBody>
      </p:sp>
      <p:sp>
        <p:nvSpPr>
          <p:cNvPr id="336" name="Google Shape;336;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2737154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p:txBody>
      </p:sp>
      <p:sp>
        <p:nvSpPr>
          <p:cNvPr id="350" name="Google Shape;35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3654334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p:txBody>
      </p:sp>
      <p:sp>
        <p:nvSpPr>
          <p:cNvPr id="358" name="Google Shape;358;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824164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9664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4a87caf66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a:p>
            <a:pPr marL="0" lvl="0" indent="0" algn="l" rtl="0">
              <a:lnSpc>
                <a:spcPct val="100000"/>
              </a:lnSpc>
              <a:spcBef>
                <a:spcPts val="0"/>
              </a:spcBef>
              <a:spcAft>
                <a:spcPts val="0"/>
              </a:spcAft>
              <a:buSzPts val="1400"/>
              <a:buNone/>
            </a:pPr>
            <a:r>
              <a:rPr lang="en-US"/>
              <a:t>what is a bib</a:t>
            </a:r>
            <a:endParaRPr/>
          </a:p>
          <a:p>
            <a:pPr marL="0" lvl="0" indent="0" algn="l" rtl="0">
              <a:lnSpc>
                <a:spcPct val="100000"/>
              </a:lnSpc>
              <a:spcBef>
                <a:spcPts val="0"/>
              </a:spcBef>
              <a:spcAft>
                <a:spcPts val="0"/>
              </a:spcAft>
              <a:buSzPts val="1400"/>
              <a:buNone/>
            </a:pPr>
            <a:r>
              <a:rPr lang="en-US"/>
              <a:t>what is our system</a:t>
            </a:r>
            <a:endParaRPr/>
          </a:p>
        </p:txBody>
      </p:sp>
      <p:sp>
        <p:nvSpPr>
          <p:cNvPr id="117" name="Google Shape;117;g74a87caf66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0605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4a87caf66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g74a87caf66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487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demonstrating this example, we had not set any filtering ...</a:t>
            </a:r>
            <a:endParaRPr/>
          </a:p>
        </p:txBody>
      </p:sp>
      <p:sp>
        <p:nvSpPr>
          <p:cNvPr id="384" name="Google Shape;38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5769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2786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1761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8512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a:p>
            <a:pPr marL="0" lvl="0" indent="0" algn="l" rtl="0">
              <a:lnSpc>
                <a:spcPct val="100000"/>
              </a:lnSpc>
              <a:spcBef>
                <a:spcPts val="0"/>
              </a:spcBef>
              <a:spcAft>
                <a:spcPts val="0"/>
              </a:spcAft>
              <a:buSzPts val="1400"/>
              <a:buNone/>
            </a:pPr>
            <a:endParaRPr/>
          </a:p>
        </p:txBody>
      </p:sp>
      <p:sp>
        <p:nvSpPr>
          <p:cNvPr id="426" name="Google Shape;42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7069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p:txBody>
      </p:sp>
      <p:sp>
        <p:nvSpPr>
          <p:cNvPr id="437" name="Google Shape;437;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extLst>
      <p:ext uri="{BB962C8B-B14F-4D97-AF65-F5344CB8AC3E}">
        <p14:creationId xmlns:p14="http://schemas.microsoft.com/office/powerpoint/2010/main" val="3816109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p:txBody>
      </p:sp>
      <p:sp>
        <p:nvSpPr>
          <p:cNvPr id="446" name="Google Shape;446;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1036558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p:txBody>
      </p:sp>
      <p:sp>
        <p:nvSpPr>
          <p:cNvPr id="455" name="Google Shape;455;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779901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p:txBody>
      </p:sp>
      <p:sp>
        <p:nvSpPr>
          <p:cNvPr id="463" name="Google Shape;46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274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p:txBody>
      </p:sp>
      <p:sp>
        <p:nvSpPr>
          <p:cNvPr id="126" name="Google Shape;12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101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2831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74a87caf66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g74a87caf66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4894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a:p>
            <a:pPr marL="0" lvl="0" indent="0" algn="l" rtl="0">
              <a:lnSpc>
                <a:spcPct val="100000"/>
              </a:lnSpc>
              <a:spcBef>
                <a:spcPts val="0"/>
              </a:spcBef>
              <a:spcAft>
                <a:spcPts val="0"/>
              </a:spcAft>
              <a:buSzPts val="1400"/>
              <a:buNone/>
            </a:pPr>
            <a:r>
              <a:rPr lang="en-US"/>
              <a:t>swt- cv algo</a:t>
            </a:r>
            <a:endParaRPr/>
          </a:p>
          <a:p>
            <a:pPr marL="0" lvl="0" indent="0" algn="l" rtl="0">
              <a:lnSpc>
                <a:spcPct val="100000"/>
              </a:lnSpc>
              <a:spcBef>
                <a:spcPts val="0"/>
              </a:spcBef>
              <a:spcAft>
                <a:spcPts val="0"/>
              </a:spcAft>
              <a:buSzPts val="1400"/>
              <a:buNone/>
            </a:pPr>
            <a:r>
              <a:rPr lang="en-US"/>
              <a:t>The approach of SWT is grouping pixels together in an intelligent way, instead of looking for separating features of pixels.</a:t>
            </a:r>
            <a:endParaRPr/>
          </a:p>
          <a:p>
            <a:pPr marL="0" lvl="0" indent="0" algn="l" rtl="0">
              <a:lnSpc>
                <a:spcPct val="100000"/>
              </a:lnSpc>
              <a:spcBef>
                <a:spcPts val="0"/>
              </a:spcBef>
              <a:spcAft>
                <a:spcPts val="0"/>
              </a:spcAft>
              <a:buSzPts val="1400"/>
              <a:buNone/>
            </a:pPr>
            <a:r>
              <a:rPr lang="en-US"/>
              <a:t>talking about previous implementations</a:t>
            </a:r>
            <a:endParaRPr/>
          </a:p>
          <a:p>
            <a:pPr marL="0" lvl="0" indent="0" algn="l" rtl="0">
              <a:lnSpc>
                <a:spcPct val="100000"/>
              </a:lnSpc>
              <a:spcBef>
                <a:spcPts val="0"/>
              </a:spcBef>
              <a:spcAft>
                <a:spcPts val="0"/>
              </a:spcAft>
              <a:buSzPts val="1400"/>
              <a:buNone/>
            </a:pPr>
            <a:r>
              <a:rPr lang="en-US"/>
              <a:t>Are there other implementations of your project? what are cons of thier implementations.</a:t>
            </a:r>
            <a:endParaRPr/>
          </a:p>
          <a:p>
            <a:pPr marL="0" lvl="0" indent="0" algn="l" rtl="0">
              <a:lnSpc>
                <a:spcPct val="100000"/>
              </a:lnSpc>
              <a:spcBef>
                <a:spcPts val="0"/>
              </a:spcBef>
              <a:spcAft>
                <a:spcPts val="0"/>
              </a:spcAft>
              <a:buSzPts val="1400"/>
              <a:buNone/>
            </a:pPr>
            <a:r>
              <a:rPr lang="en-US"/>
              <a:t>Now in our system we use</a:t>
            </a:r>
            <a:endParaRPr/>
          </a:p>
          <a:p>
            <a:pPr marL="0" lvl="0" indent="0" algn="l" rtl="0">
              <a:lnSpc>
                <a:spcPct val="100000"/>
              </a:lnSpc>
              <a:spcBef>
                <a:spcPts val="0"/>
              </a:spcBef>
              <a:spcAft>
                <a:spcPts val="0"/>
              </a:spcAft>
              <a:buSzPts val="1400"/>
              <a:buNone/>
            </a:pPr>
            <a:r>
              <a:rPr lang="en-US"/>
              <a:t>how is your system overcoming this?</a:t>
            </a:r>
            <a:endParaRPr/>
          </a:p>
          <a:p>
            <a:pPr marL="0" lvl="0" indent="0" algn="l" rtl="0">
              <a:lnSpc>
                <a:spcPct val="100000"/>
              </a:lnSpc>
              <a:spcBef>
                <a:spcPts val="0"/>
              </a:spcBef>
              <a:spcAft>
                <a:spcPts val="0"/>
              </a:spcAft>
              <a:buSzPts val="1400"/>
              <a:buNone/>
            </a:pPr>
            <a:r>
              <a:rPr lang="en-US"/>
              <a:t>objective?</a:t>
            </a:r>
            <a:endParaRPr/>
          </a:p>
        </p:txBody>
      </p:sp>
      <p:sp>
        <p:nvSpPr>
          <p:cNvPr id="136" name="Google Shape;136;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149055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a:p>
            <a:pPr marL="0" lvl="0" indent="0" algn="l" rtl="0">
              <a:lnSpc>
                <a:spcPct val="100000"/>
              </a:lnSpc>
              <a:spcBef>
                <a:spcPts val="0"/>
              </a:spcBef>
              <a:spcAft>
                <a:spcPts val="0"/>
              </a:spcAft>
              <a:buSzPts val="1400"/>
              <a:buNone/>
            </a:pPr>
            <a:r>
              <a:rPr lang="en-US"/>
              <a:t>1st two points: future scope, n other implementations that are better </a:t>
            </a:r>
            <a:endParaRPr/>
          </a:p>
          <a:p>
            <a:pPr marL="0" lvl="0" indent="0" algn="l" rtl="0">
              <a:lnSpc>
                <a:spcPct val="97314"/>
              </a:lnSpc>
              <a:spcBef>
                <a:spcPts val="0"/>
              </a:spcBef>
              <a:spcAft>
                <a:spcPts val="0"/>
              </a:spcAft>
              <a:buSzPts val="1100"/>
              <a:buNone/>
            </a:pPr>
            <a:endParaRPr>
              <a:highlight>
                <a:srgbClr val="FFFFFF"/>
              </a:highlight>
              <a:latin typeface="Arial"/>
              <a:ea typeface="Arial"/>
              <a:cs typeface="Arial"/>
              <a:sym typeface="Arial"/>
            </a:endParaRPr>
          </a:p>
          <a:p>
            <a:pPr marL="0" lvl="0" indent="0" algn="l" rtl="0">
              <a:lnSpc>
                <a:spcPct val="97314"/>
              </a:lnSpc>
              <a:spcBef>
                <a:spcPts val="0"/>
              </a:spcBef>
              <a:spcAft>
                <a:spcPts val="0"/>
              </a:spcAft>
              <a:buSzPts val="1100"/>
              <a:buNone/>
            </a:pPr>
            <a:endParaRPr>
              <a:highlight>
                <a:srgbClr val="FFFFFF"/>
              </a:highlight>
              <a:latin typeface="Arial"/>
              <a:ea typeface="Arial"/>
              <a:cs typeface="Arial"/>
              <a:sym typeface="Arial"/>
            </a:endParaRPr>
          </a:p>
          <a:p>
            <a:pPr marL="0" lvl="0" indent="0" algn="l" rtl="0">
              <a:lnSpc>
                <a:spcPct val="97314"/>
              </a:lnSpc>
              <a:spcBef>
                <a:spcPts val="0"/>
              </a:spcBef>
              <a:spcAft>
                <a:spcPts val="0"/>
              </a:spcAft>
              <a:buClr>
                <a:schemeClr val="dk1"/>
              </a:buClr>
              <a:buSzPts val="1100"/>
              <a:buFont typeface="Arial"/>
              <a:buNone/>
            </a:pP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last two points:  tech used </a:t>
            </a:r>
            <a:endParaRPr/>
          </a:p>
        </p:txBody>
      </p:sp>
      <p:sp>
        <p:nvSpPr>
          <p:cNvPr id="146" name="Google Shape;14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3319509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sharon</a:t>
            </a:r>
            <a:endParaRPr/>
          </a:p>
          <a:p>
            <a:pPr marL="0" lvl="0" indent="0" algn="l" rtl="0">
              <a:lnSpc>
                <a:spcPct val="100000"/>
              </a:lnSpc>
              <a:spcBef>
                <a:spcPts val="0"/>
              </a:spcBef>
              <a:spcAft>
                <a:spcPts val="0"/>
              </a:spcAft>
              <a:buSzPts val="1400"/>
              <a:buNone/>
            </a:pPr>
            <a:endParaRPr/>
          </a:p>
        </p:txBody>
      </p:sp>
      <p:sp>
        <p:nvSpPr>
          <p:cNvPr id="154" name="Google Shape;15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9871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chelsea</a:t>
            </a:r>
            <a:endParaRPr/>
          </a:p>
          <a:p>
            <a:pPr marL="0" lvl="0" indent="0" algn="l" rtl="0">
              <a:lnSpc>
                <a:spcPct val="100000"/>
              </a:lnSpc>
              <a:spcBef>
                <a:spcPts val="0"/>
              </a:spcBef>
              <a:spcAft>
                <a:spcPts val="0"/>
              </a:spcAft>
              <a:buSzPts val="1400"/>
              <a:buNone/>
            </a:pPr>
            <a:r>
              <a:rPr lang="en-US"/>
              <a:t>breifly describes our working model</a:t>
            </a:r>
            <a:endParaRPr/>
          </a:p>
          <a:p>
            <a:pPr marL="0" lvl="0" indent="0" algn="l" rtl="0">
              <a:lnSpc>
                <a:spcPct val="100000"/>
              </a:lnSpc>
              <a:spcBef>
                <a:spcPts val="0"/>
              </a:spcBef>
              <a:spcAft>
                <a:spcPts val="0"/>
              </a:spcAft>
              <a:buSzPts val="1400"/>
              <a:buNone/>
            </a:pPr>
            <a:r>
              <a:rPr lang="en-US"/>
              <a:t>our system </a:t>
            </a:r>
            <a:endParaRPr/>
          </a:p>
          <a:p>
            <a:pPr marL="0" lvl="0" indent="0" algn="l" rtl="0">
              <a:lnSpc>
                <a:spcPct val="100000"/>
              </a:lnSpc>
              <a:spcBef>
                <a:spcPts val="0"/>
              </a:spcBef>
              <a:spcAft>
                <a:spcPts val="0"/>
              </a:spcAft>
              <a:buSzPts val="1400"/>
              <a:buNone/>
            </a:pPr>
            <a:r>
              <a:rPr lang="en-US"/>
              <a:t>resizing, normalizing of rgb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1393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joshua</a:t>
            </a:r>
            <a:endParaRPr/>
          </a:p>
        </p:txBody>
      </p:sp>
      <p:sp>
        <p:nvSpPr>
          <p:cNvPr id="172" name="Google Shape;17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3319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84868611"/>
      </p:ext>
    </p:extLst>
  </p:cSld>
  <p:clrMapOvr>
    <a:masterClrMapping/>
  </p:clrMapOvr>
  <p:transition spd="med">
    <p:split orient="ver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2658044"/>
      </p:ext>
    </p:extLst>
  </p:cSld>
  <p:clrMapOvr>
    <a:masterClrMapping/>
  </p:clrMapOvr>
  <p:transition spd="med">
    <p:split orient="vert"/>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59865776"/>
      </p:ext>
    </p:extLst>
  </p:cSld>
  <p:clrMapOvr>
    <a:masterClrMapping/>
  </p:clrMapOvr>
  <p:transition spd="med">
    <p:split orient="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22822452"/>
      </p:ext>
    </p:extLst>
  </p:cSld>
  <p:clrMapOvr>
    <a:masterClrMapping/>
  </p:clrMapOvr>
  <p:transition spd="med">
    <p:split orient="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07669614"/>
      </p:ext>
    </p:extLst>
  </p:cSld>
  <p:clrMapOvr>
    <a:masterClrMapping/>
  </p:clrMapOvr>
  <p:transition spd="med">
    <p:split orient="vert"/>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58644118"/>
      </p:ext>
    </p:extLst>
  </p:cSld>
  <p:clrMapOvr>
    <a:masterClrMapping/>
  </p:clrMapOvr>
  <p:transition spd="med">
    <p:split orient="vert"/>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8660502"/>
      </p:ext>
    </p:extLst>
  </p:cSld>
  <p:clrMapOvr>
    <a:masterClrMapping/>
  </p:clrMapOvr>
  <p:transition spd="med">
    <p:split orient="vert"/>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47820962"/>
      </p:ext>
    </p:extLst>
  </p:cSld>
  <p:clrMapOvr>
    <a:masterClrMapping/>
  </p:clrMapOvr>
  <p:transition spd="med">
    <p:split orient="vert"/>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35464656"/>
      </p:ext>
    </p:extLst>
  </p:cSld>
  <p:clrMapOvr>
    <a:masterClrMapping/>
  </p:clrMapOvr>
  <p:transition spd="med">
    <p:split orient="vert"/>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66284964"/>
      </p:ext>
    </p:extLst>
  </p:cSld>
  <p:clrMapOvr>
    <a:masterClrMapping/>
  </p:clrMapOvr>
  <p:transition spd="med">
    <p:split orient="ver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90676555"/>
      </p:ext>
    </p:extLst>
  </p:cSld>
  <p:clrMapOvr>
    <a:masterClrMapping/>
  </p:clrMapOvr>
  <p:transition spd="med">
    <p:split orient="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3986136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split orient="vert"/>
  </p:transition>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704.03155"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1704.03155" TargetMode="External"/><Relationship Id="rId7" Type="http://schemas.openxmlformats.org/officeDocument/2006/relationships/hyperlink" Target="https://www.tcts.fpms.ac.be/publications/regpapers/2007/VS_cmtbg2007.pdf"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towardsdatascience.com/marathon-bib-identification-and-recognition-25ee7e08d118" TargetMode="External"/><Relationship Id="rId5" Type="http://schemas.openxmlformats.org/officeDocument/2006/relationships/hyperlink" Target="https://www.researchgate.net/publication/264853913_Racing_Bib_Number_Recognition" TargetMode="External"/><Relationship Id="rId4" Type="http://schemas.openxmlformats.org/officeDocument/2006/relationships/hyperlink" Target="https://www.pyimagesearch.com/2017/11/06/deep-learning-opencvs-blobfromimage-work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9"/>
        <p:cNvGrpSpPr/>
        <p:nvPr/>
      </p:nvGrpSpPr>
      <p:grpSpPr>
        <a:xfrm>
          <a:off x="0" y="0"/>
          <a:ext cx="0" cy="0"/>
          <a:chOff x="0" y="0"/>
          <a:chExt cx="0" cy="0"/>
        </a:xfrm>
      </p:grpSpPr>
      <p:sp>
        <p:nvSpPr>
          <p:cNvPr id="100" name="Google Shape;100;p1"/>
          <p:cNvSpPr txBox="1">
            <a:spLocks noGrp="1"/>
          </p:cNvSpPr>
          <p:nvPr>
            <p:ph type="subTitle" idx="1"/>
          </p:nvPr>
        </p:nvSpPr>
        <p:spPr>
          <a:xfrm>
            <a:off x="232975" y="1275575"/>
            <a:ext cx="8531100" cy="823800"/>
          </a:xfrm>
          <a:prstGeom prst="rect">
            <a:avLst/>
          </a:prstGeom>
          <a:noFill/>
          <a:ln>
            <a:noFill/>
          </a:ln>
        </p:spPr>
        <p:txBody>
          <a:bodyPr spcFirstLastPara="1" wrap="square" lIns="91425" tIns="45700" rIns="91425" bIns="45700" anchor="t" anchorCtr="0">
            <a:noAutofit/>
          </a:bodyPr>
          <a:lstStyle/>
          <a:p>
            <a:pPr marL="457200" lvl="0" indent="-431800" algn="ctr" rtl="0">
              <a:lnSpc>
                <a:spcPct val="100000"/>
              </a:lnSpc>
              <a:spcBef>
                <a:spcPts val="640"/>
              </a:spcBef>
              <a:spcAft>
                <a:spcPts val="0"/>
              </a:spcAft>
              <a:buClr>
                <a:srgbClr val="888888"/>
              </a:buClr>
              <a:buSzPts val="3200"/>
              <a:buNone/>
            </a:pPr>
            <a:r>
              <a:rPr lang="en-US" b="1"/>
              <a:t>AUTOMATIC TAGGING OF MARATHON RUNNERS BIB IDENTIFICATION AND RECOGNITION</a:t>
            </a:r>
            <a:endParaRPr/>
          </a:p>
        </p:txBody>
      </p:sp>
      <p:sp>
        <p:nvSpPr>
          <p:cNvPr id="101" name="Google Shape;101;p1" descr="Image result for sfit logo"/>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 name="Google Shape;102;p1" descr="Image result for sfit logo"/>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 name="Google Shape;103;p1" descr="Image result for sfit logo"/>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1" descr="Image result for sfit logo"/>
          <p:cNvSpPr/>
          <p:nvPr/>
        </p:nvSpPr>
        <p:spPr>
          <a:xfrm>
            <a:off x="612775" y="3127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1"/>
          <p:cNvSpPr txBox="1"/>
          <p:nvPr/>
        </p:nvSpPr>
        <p:spPr>
          <a:xfrm>
            <a:off x="1447800" y="3214700"/>
            <a:ext cx="6705600" cy="3321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2210"/>
              <a:buFont typeface="Noto Sans Symbols"/>
              <a:buNone/>
            </a:pPr>
            <a:r>
              <a:rPr lang="en-US" sz="2400" b="1">
                <a:solidFill>
                  <a:srgbClr val="0070C0"/>
                </a:solidFill>
                <a:latin typeface="Times New Roman"/>
                <a:ea typeface="Times New Roman"/>
                <a:cs typeface="Times New Roman"/>
                <a:sym typeface="Times New Roman"/>
              </a:rPr>
              <a:t>By </a:t>
            </a:r>
            <a:endParaRPr sz="2400" b="1">
              <a:solidFill>
                <a:srgbClr val="0070C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accent1"/>
              </a:buClr>
              <a:buSzPts val="2210"/>
              <a:buFont typeface="Noto Sans Symbols"/>
              <a:buNone/>
            </a:pPr>
            <a:r>
              <a:rPr lang="en-US" sz="2400" b="1">
                <a:solidFill>
                  <a:srgbClr val="0070C0"/>
                </a:solidFill>
                <a:latin typeface="Times New Roman"/>
                <a:ea typeface="Times New Roman"/>
                <a:cs typeface="Times New Roman"/>
                <a:sym typeface="Times New Roman"/>
              </a:rPr>
              <a:t>Chelsea Fernandes, Sharon Mathew and Joshua Fernandes</a:t>
            </a:r>
            <a:endParaRPr sz="2400" b="1">
              <a:solidFill>
                <a:srgbClr val="0070C0"/>
              </a:solidFill>
              <a:latin typeface="Times New Roman"/>
              <a:ea typeface="Times New Roman"/>
              <a:cs typeface="Times New Roman"/>
              <a:sym typeface="Times New Roman"/>
            </a:endParaRPr>
          </a:p>
          <a:p>
            <a:pPr marL="0" marR="0" lvl="0" indent="0" algn="ctr" rtl="0">
              <a:lnSpc>
                <a:spcPct val="100000"/>
              </a:lnSpc>
              <a:spcBef>
                <a:spcPts val="580"/>
              </a:spcBef>
              <a:spcAft>
                <a:spcPts val="0"/>
              </a:spcAft>
              <a:buClr>
                <a:schemeClr val="accent1"/>
              </a:buClr>
              <a:buSzPts val="2210"/>
              <a:buFont typeface="Noto Sans Symbols"/>
              <a:buNone/>
            </a:pPr>
            <a:endParaRPr sz="2600" b="0" i="1" u="none" strike="noStrike" cap="none">
              <a:solidFill>
                <a:schemeClr val="dk2"/>
              </a:solidFill>
              <a:latin typeface="Libre Baskerville"/>
              <a:ea typeface="Libre Baskerville"/>
              <a:cs typeface="Libre Baskerville"/>
              <a:sym typeface="Libre Baskerville"/>
            </a:endParaRPr>
          </a:p>
          <a:p>
            <a:pPr marL="0" marR="0" lvl="0" indent="0" algn="ctr" rtl="0">
              <a:lnSpc>
                <a:spcPct val="100000"/>
              </a:lnSpc>
              <a:spcBef>
                <a:spcPts val="580"/>
              </a:spcBef>
              <a:spcAft>
                <a:spcPts val="0"/>
              </a:spcAft>
              <a:buClr>
                <a:schemeClr val="accent1"/>
              </a:buClr>
              <a:buSzPts val="2210"/>
              <a:buFont typeface="Noto Sans Symbols"/>
              <a:buNone/>
            </a:pPr>
            <a:endParaRPr sz="2600" b="0" i="1" u="none" strike="noStrike" cap="none">
              <a:solidFill>
                <a:schemeClr val="dk2"/>
              </a:solidFill>
              <a:latin typeface="Libre Baskerville"/>
              <a:ea typeface="Libre Baskerville"/>
              <a:cs typeface="Libre Baskerville"/>
              <a:sym typeface="Libre Baskerville"/>
            </a:endParaRPr>
          </a:p>
          <a:p>
            <a:pPr marL="0" marR="0" lvl="0" indent="0" algn="ctr" rtl="0">
              <a:lnSpc>
                <a:spcPct val="100000"/>
              </a:lnSpc>
              <a:spcBef>
                <a:spcPts val="580"/>
              </a:spcBef>
              <a:spcAft>
                <a:spcPts val="0"/>
              </a:spcAft>
              <a:buClr>
                <a:schemeClr val="accent1"/>
              </a:buClr>
              <a:buSzPts val="2210"/>
              <a:buFont typeface="Noto Sans Symbols"/>
              <a:buNone/>
            </a:pPr>
            <a:endParaRPr sz="2600" b="0" i="1" u="none" strike="noStrike" cap="none">
              <a:solidFill>
                <a:schemeClr val="dk2"/>
              </a:solidFill>
              <a:latin typeface="Libre Baskerville"/>
              <a:ea typeface="Libre Baskerville"/>
              <a:cs typeface="Libre Baskerville"/>
              <a:sym typeface="Libre Baskerville"/>
            </a:endParaRPr>
          </a:p>
          <a:p>
            <a:pPr marL="0" marR="0" lvl="0" indent="0" algn="ctr" rtl="0">
              <a:lnSpc>
                <a:spcPct val="100000"/>
              </a:lnSpc>
              <a:spcBef>
                <a:spcPts val="580"/>
              </a:spcBef>
              <a:spcAft>
                <a:spcPts val="0"/>
              </a:spcAft>
              <a:buClr>
                <a:schemeClr val="accent1"/>
              </a:buClr>
              <a:buSzPts val="2210"/>
              <a:buFont typeface="Noto Sans Symbols"/>
              <a:buNone/>
            </a:pPr>
            <a:endParaRPr sz="2600" b="0" i="1" u="none" strike="noStrike" cap="none">
              <a:solidFill>
                <a:schemeClr val="dk2"/>
              </a:solidFill>
              <a:latin typeface="Libre Baskerville"/>
              <a:ea typeface="Libre Baskerville"/>
              <a:cs typeface="Libre Baskerville"/>
              <a:sym typeface="Libre Baskerville"/>
            </a:endParaRPr>
          </a:p>
        </p:txBody>
      </p:sp>
    </p:spTree>
  </p:cSld>
  <p:clrMapOvr>
    <a:masterClrMapping/>
  </p:clrMapOvr>
  <p:transition spd="med">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Previous Approaches:</a:t>
            </a:r>
            <a:endParaRPr>
              <a:latin typeface="Times New Roman"/>
              <a:ea typeface="Times New Roman"/>
              <a:cs typeface="Times New Roman"/>
              <a:sym typeface="Times New Roman"/>
            </a:endParaRPr>
          </a:p>
        </p:txBody>
      </p:sp>
      <p:sp>
        <p:nvSpPr>
          <p:cNvPr id="185" name="Google Shape;185;p11"/>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425450" algn="l" rtl="0">
              <a:lnSpc>
                <a:spcPct val="100000"/>
              </a:lnSpc>
              <a:spcBef>
                <a:spcPts val="360"/>
              </a:spcBef>
              <a:spcAft>
                <a:spcPts val="0"/>
              </a:spcAft>
              <a:buSzPts val="3100"/>
              <a:buFont typeface="Times New Roman"/>
              <a:buAutoNum type="arabicParenR"/>
            </a:pPr>
            <a:r>
              <a:rPr lang="en-US" sz="3100">
                <a:latin typeface="Times New Roman"/>
                <a:ea typeface="Times New Roman"/>
                <a:cs typeface="Times New Roman"/>
                <a:sym typeface="Times New Roman"/>
              </a:rPr>
              <a:t>We first tried implementing text recognition directly without preprocessing the image. This gave results but not accurate enough for deployment. </a:t>
            </a:r>
            <a:endParaRPr sz="3100">
              <a:latin typeface="Times New Roman"/>
              <a:ea typeface="Times New Roman"/>
              <a:cs typeface="Times New Roman"/>
              <a:sym typeface="Times New Roman"/>
            </a:endParaRPr>
          </a:p>
          <a:p>
            <a:pPr marL="457200" lvl="0" indent="0" algn="l" rtl="0">
              <a:lnSpc>
                <a:spcPct val="100000"/>
              </a:lnSpc>
              <a:spcBef>
                <a:spcPts val="360"/>
              </a:spcBef>
              <a:spcAft>
                <a:spcPts val="0"/>
              </a:spcAft>
              <a:buSzPts val="1800"/>
              <a:buNone/>
            </a:pPr>
            <a:r>
              <a:rPr lang="en-US" sz="3100">
                <a:latin typeface="Times New Roman"/>
                <a:ea typeface="Times New Roman"/>
                <a:cs typeface="Times New Roman"/>
                <a:sym typeface="Times New Roman"/>
              </a:rPr>
              <a:t>The images come with alot disturbances such as other texts surrounding the BIB such us on Tshirts, sign boards, etc.</a:t>
            </a:r>
            <a:endParaRPr sz="3100">
              <a:latin typeface="Times New Roman"/>
              <a:ea typeface="Times New Roman"/>
              <a:cs typeface="Times New Roman"/>
              <a:sym typeface="Times New Roman"/>
            </a:endParaRPr>
          </a:p>
          <a:p>
            <a:pPr marL="457200" lvl="0" indent="0" algn="l" rtl="0">
              <a:lnSpc>
                <a:spcPct val="100000"/>
              </a:lnSpc>
              <a:spcBef>
                <a:spcPts val="360"/>
              </a:spcBef>
              <a:spcAft>
                <a:spcPts val="0"/>
              </a:spcAft>
              <a:buSzPts val="1800"/>
              <a:buNone/>
            </a:pPr>
            <a:r>
              <a:rPr lang="en-US" sz="3100">
                <a:latin typeface="Times New Roman"/>
                <a:ea typeface="Times New Roman"/>
                <a:cs typeface="Times New Roman"/>
                <a:sym typeface="Times New Roman"/>
              </a:rPr>
              <a:t>Also the BIB is usually the small part of the image, thus difficult for detection</a:t>
            </a:r>
            <a:endParaRPr sz="3100">
              <a:latin typeface="Times New Roman"/>
              <a:ea typeface="Times New Roman"/>
              <a:cs typeface="Times New Roman"/>
              <a:sym typeface="Times New Roman"/>
            </a:endParaRPr>
          </a:p>
        </p:txBody>
      </p:sp>
      <p:sp>
        <p:nvSpPr>
          <p:cNvPr id="186" name="Google Shape;186;p1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
        <p:nvSpPr>
          <p:cNvPr id="187" name="Google Shape;187;p11"/>
          <p:cNvSpPr txBox="1"/>
          <p:nvPr/>
        </p:nvSpPr>
        <p:spPr>
          <a:xfrm>
            <a:off x="3205800" y="6201550"/>
            <a:ext cx="2732400" cy="51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Previous Approaches:</a:t>
            </a:r>
            <a:endParaRPr>
              <a:latin typeface="Times New Roman"/>
              <a:ea typeface="Times New Roman"/>
              <a:cs typeface="Times New Roman"/>
              <a:sym typeface="Times New Roman"/>
            </a:endParaRPr>
          </a:p>
        </p:txBody>
      </p:sp>
      <p:sp>
        <p:nvSpPr>
          <p:cNvPr id="194" name="Google Shape;194;p1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3100">
                <a:latin typeface="Times New Roman"/>
                <a:ea typeface="Times New Roman"/>
                <a:cs typeface="Times New Roman"/>
                <a:sym typeface="Times New Roman"/>
              </a:rPr>
              <a:t>2) We then tried preprocessing the image by </a:t>
            </a:r>
            <a:r>
              <a:rPr lang="en-US" sz="3100" b="1">
                <a:latin typeface="Times New Roman"/>
                <a:ea typeface="Times New Roman"/>
                <a:cs typeface="Times New Roman"/>
                <a:sym typeface="Times New Roman"/>
              </a:rPr>
              <a:t>converting to Grayscale</a:t>
            </a:r>
            <a:r>
              <a:rPr lang="en-US" sz="3100">
                <a:latin typeface="Times New Roman"/>
                <a:ea typeface="Times New Roman"/>
                <a:cs typeface="Times New Roman"/>
                <a:sym typeface="Times New Roman"/>
              </a:rPr>
              <a:t> to reduce features, applying, </a:t>
            </a:r>
            <a:r>
              <a:rPr lang="en-US" sz="3100" b="1">
                <a:latin typeface="Times New Roman"/>
                <a:ea typeface="Times New Roman"/>
                <a:cs typeface="Times New Roman"/>
                <a:sym typeface="Times New Roman"/>
              </a:rPr>
              <a:t>bilateral filtering </a:t>
            </a:r>
            <a:r>
              <a:rPr lang="en-US" sz="3100">
                <a:latin typeface="Times New Roman"/>
                <a:ea typeface="Times New Roman"/>
                <a:cs typeface="Times New Roman"/>
                <a:sym typeface="Times New Roman"/>
              </a:rPr>
              <a:t>and</a:t>
            </a:r>
            <a:r>
              <a:rPr lang="en-US" sz="3100" b="1">
                <a:latin typeface="Times New Roman"/>
                <a:ea typeface="Times New Roman"/>
                <a:cs typeface="Times New Roman"/>
                <a:sym typeface="Times New Roman"/>
              </a:rPr>
              <a:t> Gaussian blur</a:t>
            </a:r>
            <a:r>
              <a:rPr lang="en-US" sz="3100">
                <a:latin typeface="Times New Roman"/>
                <a:ea typeface="Times New Roman"/>
                <a:cs typeface="Times New Roman"/>
                <a:sym typeface="Times New Roman"/>
              </a:rPr>
              <a:t>  for smoothening the image edges and remove noise, </a:t>
            </a:r>
            <a:r>
              <a:rPr lang="en-US" sz="3100" b="1">
                <a:latin typeface="Times New Roman"/>
                <a:ea typeface="Times New Roman"/>
                <a:cs typeface="Times New Roman"/>
                <a:sym typeface="Times New Roman"/>
              </a:rPr>
              <a:t>Canny Edge detection</a:t>
            </a:r>
            <a:r>
              <a:rPr lang="en-US" sz="3100">
                <a:latin typeface="Times New Roman"/>
                <a:ea typeface="Times New Roman"/>
                <a:cs typeface="Times New Roman"/>
                <a:sym typeface="Times New Roman"/>
              </a:rPr>
              <a:t> for prominent edge detection, thus extracting the prominent features of the image which would help text recognition.</a:t>
            </a:r>
            <a:endParaRPr sz="3100">
              <a:latin typeface="Times New Roman"/>
              <a:ea typeface="Times New Roman"/>
              <a:cs typeface="Times New Roman"/>
              <a:sym typeface="Times New Roman"/>
            </a:endParaRPr>
          </a:p>
          <a:p>
            <a:pPr marL="0" lvl="0" indent="0" algn="l" rtl="0">
              <a:lnSpc>
                <a:spcPct val="100000"/>
              </a:lnSpc>
              <a:spcBef>
                <a:spcPts val="360"/>
              </a:spcBef>
              <a:spcAft>
                <a:spcPts val="0"/>
              </a:spcAft>
              <a:buSzPts val="1800"/>
              <a:buNone/>
            </a:pPr>
            <a:r>
              <a:rPr lang="en-US" sz="3100">
                <a:latin typeface="Times New Roman"/>
                <a:ea typeface="Times New Roman"/>
                <a:cs typeface="Times New Roman"/>
                <a:sym typeface="Times New Roman"/>
              </a:rPr>
              <a:t>This did improve the results considerably with 50% accuracy.</a:t>
            </a:r>
            <a:endParaRPr sz="3100">
              <a:latin typeface="Times New Roman"/>
              <a:ea typeface="Times New Roman"/>
              <a:cs typeface="Times New Roman"/>
              <a:sym typeface="Times New Roman"/>
            </a:endParaRPr>
          </a:p>
        </p:txBody>
      </p:sp>
      <p:sp>
        <p:nvSpPr>
          <p:cNvPr id="195" name="Google Shape;195;p1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t>11</a:t>
            </a:fld>
            <a:endParaRPr>
              <a:latin typeface="Times New Roman"/>
              <a:ea typeface="Times New Roman"/>
              <a:cs typeface="Times New Roman"/>
              <a:sym typeface="Times New Roman"/>
            </a:endParaRPr>
          </a:p>
        </p:txBody>
      </p:sp>
      <p:sp>
        <p:nvSpPr>
          <p:cNvPr id="196" name="Google Shape;196;p12"/>
          <p:cNvSpPr txBox="1"/>
          <p:nvPr/>
        </p:nvSpPr>
        <p:spPr>
          <a:xfrm>
            <a:off x="3145500" y="6296650"/>
            <a:ext cx="2853000" cy="42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Previous Approaches:</a:t>
            </a:r>
            <a:endParaRPr>
              <a:latin typeface="Times New Roman"/>
              <a:ea typeface="Times New Roman"/>
              <a:cs typeface="Times New Roman"/>
              <a:sym typeface="Times New Roman"/>
            </a:endParaRPr>
          </a:p>
        </p:txBody>
      </p:sp>
      <p:sp>
        <p:nvSpPr>
          <p:cNvPr id="203" name="Google Shape;203;p13"/>
          <p:cNvSpPr txBox="1">
            <a:spLocks noGrp="1"/>
          </p:cNvSpPr>
          <p:nvPr>
            <p:ph idx="1"/>
          </p:nvPr>
        </p:nvSpPr>
        <p:spPr>
          <a:xfrm>
            <a:off x="457200" y="1600200"/>
            <a:ext cx="8229600" cy="212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a:latin typeface="Times New Roman"/>
                <a:ea typeface="Times New Roman"/>
                <a:cs typeface="Times New Roman"/>
                <a:sym typeface="Times New Roman"/>
              </a:rPr>
              <a:t>3) The method that worked best was when we used a CNN model to detect the text region and send only the particular region of image containing text cropped for text prediction .</a:t>
            </a: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800"/>
              <a:buNone/>
            </a:pPr>
            <a:r>
              <a:rPr lang="en-US">
                <a:latin typeface="Times New Roman"/>
                <a:ea typeface="Times New Roman"/>
                <a:cs typeface="Times New Roman"/>
                <a:sym typeface="Times New Roman"/>
              </a:rPr>
              <a:t>This gave a better and a faster output. </a:t>
            </a:r>
            <a:endParaRPr>
              <a:latin typeface="Times New Roman"/>
              <a:ea typeface="Times New Roman"/>
              <a:cs typeface="Times New Roman"/>
              <a:sym typeface="Times New Roman"/>
            </a:endParaRPr>
          </a:p>
        </p:txBody>
      </p:sp>
      <p:sp>
        <p:nvSpPr>
          <p:cNvPr id="204" name="Google Shape;204;p1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205" name="Google Shape;205;p13"/>
          <p:cNvSpPr txBox="1"/>
          <p:nvPr/>
        </p:nvSpPr>
        <p:spPr>
          <a:xfrm>
            <a:off x="3172200" y="6201550"/>
            <a:ext cx="2799600" cy="519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Basic Structure</a:t>
            </a:r>
            <a:endParaRPr>
              <a:latin typeface="Times New Roman"/>
              <a:ea typeface="Times New Roman"/>
              <a:cs typeface="Times New Roman"/>
              <a:sym typeface="Times New Roman"/>
            </a:endParaRPr>
          </a:p>
        </p:txBody>
      </p:sp>
      <p:sp>
        <p:nvSpPr>
          <p:cNvPr id="212" name="Google Shape;212;p1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a:latin typeface="Times New Roman"/>
                <a:ea typeface="Times New Roman"/>
                <a:cs typeface="Times New Roman"/>
                <a:sym typeface="Times New Roman"/>
              </a:rPr>
              <a:t>Our approach is divided in primarily 4 phases:</a:t>
            </a:r>
            <a:endParaRPr>
              <a:latin typeface="Times New Roman"/>
              <a:ea typeface="Times New Roman"/>
              <a:cs typeface="Times New Roman"/>
              <a:sym typeface="Times New Roman"/>
            </a:endParaRPr>
          </a:p>
          <a:p>
            <a:pPr marL="0" lvl="0" indent="0" algn="l" rtl="0">
              <a:lnSpc>
                <a:spcPct val="100000"/>
              </a:lnSpc>
              <a:spcBef>
                <a:spcPts val="360"/>
              </a:spcBef>
              <a:spcAft>
                <a:spcPts val="0"/>
              </a:spcAft>
              <a:buSzPts val="1800"/>
              <a:buNone/>
            </a:pPr>
            <a:endParaRPr>
              <a:latin typeface="Times New Roman"/>
              <a:ea typeface="Times New Roman"/>
              <a:cs typeface="Times New Roman"/>
              <a:sym typeface="Times New Roman"/>
            </a:endParaRPr>
          </a:p>
          <a:p>
            <a:pPr marL="457200" lvl="0" indent="-342900" algn="l" rtl="0">
              <a:lnSpc>
                <a:spcPct val="100000"/>
              </a:lnSpc>
              <a:spcBef>
                <a:spcPts val="360"/>
              </a:spcBef>
              <a:spcAft>
                <a:spcPts val="0"/>
              </a:spcAft>
              <a:buSzPts val="1800"/>
              <a:buFont typeface="Times New Roman"/>
              <a:buAutoNum type="arabicParenR"/>
            </a:pPr>
            <a:r>
              <a:rPr lang="en-US">
                <a:latin typeface="Times New Roman"/>
                <a:ea typeface="Times New Roman"/>
                <a:cs typeface="Times New Roman"/>
                <a:sym typeface="Times New Roman"/>
              </a:rPr>
              <a:t>Preprocessing</a:t>
            </a:r>
            <a:endParaRPr>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AutoNum type="arabicParenR"/>
            </a:pPr>
            <a:r>
              <a:rPr lang="en-US">
                <a:latin typeface="Times New Roman"/>
                <a:ea typeface="Times New Roman"/>
                <a:cs typeface="Times New Roman"/>
                <a:sym typeface="Times New Roman"/>
              </a:rPr>
              <a:t>Text Area Detection using OpenCV East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Detector</a:t>
            </a:r>
            <a:endParaRPr>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AutoNum type="arabicParenR"/>
            </a:pPr>
            <a:r>
              <a:rPr lang="en-US">
                <a:latin typeface="Times New Roman"/>
                <a:ea typeface="Times New Roman"/>
                <a:cs typeface="Times New Roman"/>
                <a:sym typeface="Times New Roman"/>
              </a:rPr>
              <a:t>Text Recognition using Tesseract OCR</a:t>
            </a:r>
            <a:endParaRPr>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AutoNum type="arabicParenR"/>
            </a:pPr>
            <a:r>
              <a:rPr lang="en-US">
                <a:latin typeface="Times New Roman"/>
                <a:ea typeface="Times New Roman"/>
                <a:cs typeface="Times New Roman"/>
                <a:sym typeface="Times New Roman"/>
              </a:rPr>
              <a:t>Prediction Filtering and Output </a:t>
            </a:r>
            <a:endParaRPr>
              <a:latin typeface="Times New Roman"/>
              <a:ea typeface="Times New Roman"/>
              <a:cs typeface="Times New Roman"/>
              <a:sym typeface="Times New Roman"/>
            </a:endParaRPr>
          </a:p>
        </p:txBody>
      </p:sp>
      <p:sp>
        <p:nvSpPr>
          <p:cNvPr id="213" name="Google Shape;213;p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
        <p:nvSpPr>
          <p:cNvPr id="214" name="Google Shape;214;p14"/>
          <p:cNvSpPr txBox="1"/>
          <p:nvPr/>
        </p:nvSpPr>
        <p:spPr>
          <a:xfrm>
            <a:off x="3158850" y="6308850"/>
            <a:ext cx="2826300" cy="46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Times New Roman"/>
                <a:ea typeface="Times New Roman"/>
                <a:cs typeface="Times New Roman"/>
                <a:sym typeface="Times New Roman"/>
              </a:rPr>
              <a:t>Data Preprocessing </a:t>
            </a:r>
            <a:endParaRPr>
              <a:latin typeface="Times New Roman"/>
              <a:ea typeface="Times New Roman"/>
              <a:cs typeface="Times New Roman"/>
              <a:sym typeface="Times New Roman"/>
            </a:endParaRPr>
          </a:p>
        </p:txBody>
      </p:sp>
      <p:sp>
        <p:nvSpPr>
          <p:cNvPr id="220" name="Google Shape;220;p15"/>
          <p:cNvSpPr txBox="1">
            <a:spLocks noGrp="1"/>
          </p:cNvSpPr>
          <p:nvPr>
            <p:ph idx="1"/>
          </p:nvPr>
        </p:nvSpPr>
        <p:spPr>
          <a:xfrm>
            <a:off x="457200" y="1600200"/>
            <a:ext cx="8229600" cy="2127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lvl="0" indent="-381000" algn="l" rtl="0">
              <a:lnSpc>
                <a:spcPct val="100000"/>
              </a:lnSpc>
              <a:spcBef>
                <a:spcPts val="360"/>
              </a:spcBef>
              <a:spcAft>
                <a:spcPts val="0"/>
              </a:spcAft>
              <a:buSzPts val="2400"/>
              <a:buFont typeface="Times New Roman"/>
              <a:buChar char="•"/>
            </a:pPr>
            <a:r>
              <a:rPr lang="en-US" sz="2400">
                <a:latin typeface="Times New Roman"/>
                <a:ea typeface="Times New Roman"/>
                <a:cs typeface="Times New Roman"/>
                <a:sym typeface="Times New Roman"/>
              </a:rPr>
              <a:t>East Detector which is used for text detection requires image size to be in multiples of 32. thus we resize the image to (320,320).</a:t>
            </a:r>
            <a:endParaRPr sz="2400">
              <a:latin typeface="Times New Roman"/>
              <a:ea typeface="Times New Roman"/>
              <a:cs typeface="Times New Roman"/>
              <a:sym typeface="Times New Roman"/>
            </a:endParaRPr>
          </a:p>
          <a:p>
            <a:pPr marL="457200" lvl="0" indent="-381000" algn="l" rtl="0">
              <a:lnSpc>
                <a:spcPct val="100000"/>
              </a:lnSpc>
              <a:spcBef>
                <a:spcPts val="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Mean subtraction is used to help combat illumination changes in the input images in our dataset.</a:t>
            </a:r>
            <a:endParaRPr sz="2400">
              <a:solidFill>
                <a:srgbClr val="000000"/>
              </a:solidFill>
              <a:latin typeface="Times New Roman"/>
              <a:ea typeface="Times New Roman"/>
              <a:cs typeface="Times New Roman"/>
              <a:sym typeface="Times New Roman"/>
            </a:endParaRPr>
          </a:p>
        </p:txBody>
      </p:sp>
      <p:sp>
        <p:nvSpPr>
          <p:cNvPr id="221" name="Google Shape;221;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222" name="Google Shape;222;p15"/>
          <p:cNvSpPr txBox="1"/>
          <p:nvPr/>
        </p:nvSpPr>
        <p:spPr>
          <a:xfrm>
            <a:off x="457200" y="6400412"/>
            <a:ext cx="14754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Calibri"/>
                <a:ea typeface="Calibri"/>
                <a:cs typeface="Calibri"/>
                <a:sym typeface="Calibri"/>
              </a:rPr>
              <a:t>22/4/2020</a:t>
            </a:r>
            <a:endParaRPr sz="1400" b="0" i="0" u="none" strike="noStrike" cap="none">
              <a:solidFill>
                <a:srgbClr val="000000"/>
              </a:solidFill>
              <a:latin typeface="Arial"/>
              <a:ea typeface="Arial"/>
              <a:cs typeface="Arial"/>
              <a:sym typeface="Arial"/>
            </a:endParaRPr>
          </a:p>
        </p:txBody>
      </p:sp>
      <p:sp>
        <p:nvSpPr>
          <p:cNvPr id="223" name="Google Shape;223;p15"/>
          <p:cNvSpPr txBox="1"/>
          <p:nvPr/>
        </p:nvSpPr>
        <p:spPr>
          <a:xfrm>
            <a:off x="3153266" y="6229419"/>
            <a:ext cx="28374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7F7F7F"/>
                </a:solidFill>
                <a:latin typeface="Calibri"/>
                <a:ea typeface="Calibri"/>
                <a:cs typeface="Calibri"/>
                <a:sym typeface="Calibri"/>
              </a:rPr>
              <a:t>AUTOMATIC TAGGING OF MARATHON RUNNERS BIB IDENTIFICATION AND RECOGNITION</a:t>
            </a:r>
            <a:endParaRPr sz="1000" b="0" i="0" u="none" strike="noStrike" cap="none">
              <a:solidFill>
                <a:srgbClr val="7F7F7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7F7F7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7F7F7F"/>
              </a:solidFill>
              <a:latin typeface="Calibri"/>
              <a:ea typeface="Calibri"/>
              <a:cs typeface="Calibri"/>
              <a:sym typeface="Calibri"/>
            </a:endParaRPr>
          </a:p>
        </p:txBody>
      </p:sp>
      <p:pic>
        <p:nvPicPr>
          <p:cNvPr id="224" name="Google Shape;224;p15"/>
          <p:cNvPicPr preferRelativeResize="0"/>
          <p:nvPr/>
        </p:nvPicPr>
        <p:blipFill rotWithShape="1">
          <a:blip r:embed="rId3">
            <a:alphaModFix/>
          </a:blip>
          <a:srcRect l="26891" t="-10" r="26910" b="10"/>
          <a:stretch/>
        </p:blipFill>
        <p:spPr>
          <a:xfrm>
            <a:off x="2828275" y="3909675"/>
            <a:ext cx="3262999" cy="1966025"/>
          </a:xfrm>
          <a:prstGeom prst="rect">
            <a:avLst/>
          </a:prstGeom>
          <a:noFill/>
          <a:ln>
            <a:noFill/>
          </a:ln>
        </p:spPr>
      </p:pic>
      <p:pic>
        <p:nvPicPr>
          <p:cNvPr id="225" name="Google Shape;225;p15"/>
          <p:cNvPicPr preferRelativeResize="0"/>
          <p:nvPr/>
        </p:nvPicPr>
        <p:blipFill rotWithShape="1">
          <a:blip r:embed="rId4">
            <a:alphaModFix/>
          </a:blip>
          <a:srcRect/>
          <a:stretch/>
        </p:blipFill>
        <p:spPr>
          <a:xfrm>
            <a:off x="175674" y="4043750"/>
            <a:ext cx="2747925" cy="1831950"/>
          </a:xfrm>
          <a:prstGeom prst="rect">
            <a:avLst/>
          </a:prstGeom>
          <a:noFill/>
          <a:ln>
            <a:noFill/>
          </a:ln>
        </p:spPr>
      </p:pic>
      <p:pic>
        <p:nvPicPr>
          <p:cNvPr id="226" name="Google Shape;226;p15"/>
          <p:cNvPicPr preferRelativeResize="0"/>
          <p:nvPr/>
        </p:nvPicPr>
        <p:blipFill rotWithShape="1">
          <a:blip r:embed="rId5">
            <a:alphaModFix/>
          </a:blip>
          <a:srcRect/>
          <a:stretch/>
        </p:blipFill>
        <p:spPr>
          <a:xfrm>
            <a:off x="6246037" y="4043750"/>
            <a:ext cx="2747925" cy="1831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6"/>
          <p:cNvSpPr txBox="1">
            <a:spLocks noGrp="1"/>
          </p:cNvSpPr>
          <p:nvPr>
            <p:ph type="title"/>
          </p:nvPr>
        </p:nvSpPr>
        <p:spPr>
          <a:xfrm>
            <a:off x="294350" y="25546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Algorithms and Models used </a:t>
            </a:r>
            <a:endParaRPr/>
          </a:p>
        </p:txBody>
      </p:sp>
      <p:sp>
        <p:nvSpPr>
          <p:cNvPr id="232" name="Google Shape;232;p1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234" name="Google Shape;234;p16"/>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233" name="Google Shape;233;p16"/>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559275" y="274545"/>
            <a:ext cx="7848300" cy="687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OpenCV EAST Detector</a:t>
            </a:r>
            <a:endParaRPr/>
          </a:p>
        </p:txBody>
      </p:sp>
      <p:sp>
        <p:nvSpPr>
          <p:cNvPr id="240" name="Google Shape;240;p1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242" name="Google Shape;242;p17"/>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241" name="Google Shape;241;p17"/>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43" name="Google Shape;243;p17"/>
          <p:cNvPicPr preferRelativeResize="0"/>
          <p:nvPr/>
        </p:nvPicPr>
        <p:blipFill rotWithShape="1">
          <a:blip r:embed="rId3">
            <a:alphaModFix/>
          </a:blip>
          <a:srcRect/>
          <a:stretch/>
        </p:blipFill>
        <p:spPr>
          <a:xfrm>
            <a:off x="152400" y="1114245"/>
            <a:ext cx="4461825" cy="2974550"/>
          </a:xfrm>
          <a:prstGeom prst="rect">
            <a:avLst/>
          </a:prstGeom>
          <a:noFill/>
          <a:ln>
            <a:noFill/>
          </a:ln>
        </p:spPr>
      </p:pic>
      <p:pic>
        <p:nvPicPr>
          <p:cNvPr id="244" name="Google Shape;244;p17"/>
          <p:cNvPicPr preferRelativeResize="0"/>
          <p:nvPr/>
        </p:nvPicPr>
        <p:blipFill rotWithShape="1">
          <a:blip r:embed="rId4">
            <a:alphaModFix/>
          </a:blip>
          <a:srcRect/>
          <a:stretch/>
        </p:blipFill>
        <p:spPr>
          <a:xfrm>
            <a:off x="3680925" y="3068526"/>
            <a:ext cx="5480887" cy="2974550"/>
          </a:xfrm>
          <a:prstGeom prst="rect">
            <a:avLst/>
          </a:prstGeom>
          <a:noFill/>
          <a:ln>
            <a:noFill/>
          </a:ln>
        </p:spPr>
      </p:pic>
      <p:sp>
        <p:nvSpPr>
          <p:cNvPr id="245" name="Google Shape;245;p17"/>
          <p:cNvSpPr txBox="1"/>
          <p:nvPr/>
        </p:nvSpPr>
        <p:spPr>
          <a:xfrm>
            <a:off x="506650" y="5066600"/>
            <a:ext cx="1483800" cy="68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All text regions detected </a:t>
            </a:r>
            <a:endParaRPr sz="2400" b="0" i="0" u="none" strike="noStrike" cap="none">
              <a:solidFill>
                <a:srgbClr val="000000"/>
              </a:solidFill>
              <a:latin typeface="Calibri"/>
              <a:ea typeface="Calibri"/>
              <a:cs typeface="Calibri"/>
              <a:sym typeface="Calibri"/>
            </a:endParaRPr>
          </a:p>
        </p:txBody>
      </p:sp>
      <p:sp>
        <p:nvSpPr>
          <p:cNvPr id="246" name="Google Shape;246;p17"/>
          <p:cNvSpPr/>
          <p:nvPr/>
        </p:nvSpPr>
        <p:spPr>
          <a:xfrm rot="5400000">
            <a:off x="4758971" y="1809495"/>
            <a:ext cx="1158000" cy="974700"/>
          </a:xfrm>
          <a:prstGeom prst="bentArrow">
            <a:avLst>
              <a:gd name="adj1" fmla="val 25000"/>
              <a:gd name="adj2" fmla="val 25000"/>
              <a:gd name="adj3" fmla="val 25000"/>
              <a:gd name="adj4" fmla="val 43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1800"/>
              <a:buNone/>
            </a:pPr>
            <a:r>
              <a:rPr lang="en-US">
                <a:latin typeface="Times New Roman"/>
                <a:ea typeface="Times New Roman"/>
                <a:cs typeface="Times New Roman"/>
                <a:sym typeface="Times New Roman"/>
              </a:rPr>
              <a:t>Feature Extraction </a:t>
            </a:r>
            <a:endParaRPr>
              <a:latin typeface="Times New Roman"/>
              <a:ea typeface="Times New Roman"/>
              <a:cs typeface="Times New Roman"/>
              <a:sym typeface="Times New Roman"/>
            </a:endParaRPr>
          </a:p>
        </p:txBody>
      </p:sp>
      <p:sp>
        <p:nvSpPr>
          <p:cNvPr id="252" name="Google Shape;252;p18"/>
          <p:cNvSpPr txBox="1">
            <a:spLocks noGrp="1"/>
          </p:cNvSpPr>
          <p:nvPr>
            <p:ph idx="1"/>
          </p:nvPr>
        </p:nvSpPr>
        <p:spPr>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114300" lvl="0" indent="0" algn="l" rtl="0">
              <a:lnSpc>
                <a:spcPct val="100000"/>
              </a:lnSpc>
              <a:spcBef>
                <a:spcPts val="360"/>
              </a:spcBef>
              <a:spcAft>
                <a:spcPts val="0"/>
              </a:spcAft>
              <a:buSzPts val="1800"/>
              <a:buNone/>
            </a:pPr>
            <a:r>
              <a:rPr lang="en-US">
                <a:latin typeface="Times New Roman"/>
                <a:ea typeface="Times New Roman"/>
                <a:cs typeface="Times New Roman"/>
                <a:sym typeface="Times New Roman"/>
              </a:rPr>
              <a:t>In OpenCV EAST Detector, the first step is feature extraction which uses the VGG16 model which is a Convolutional Neural Network which extracts the various features present hidden in images. </a:t>
            </a:r>
            <a:endParaRPr>
              <a:latin typeface="Times New Roman"/>
              <a:ea typeface="Times New Roman"/>
              <a:cs typeface="Times New Roman"/>
              <a:sym typeface="Times New Roman"/>
            </a:endParaRPr>
          </a:p>
          <a:p>
            <a:pPr marL="114300" lvl="0" indent="0" algn="l" rtl="0">
              <a:lnSpc>
                <a:spcPct val="100000"/>
              </a:lnSpc>
              <a:spcBef>
                <a:spcPts val="360"/>
              </a:spcBef>
              <a:spcAft>
                <a:spcPts val="0"/>
              </a:spcAft>
              <a:buSzPts val="1800"/>
              <a:buNone/>
            </a:pPr>
            <a:r>
              <a:rPr lang="en-US">
                <a:latin typeface="Times New Roman"/>
                <a:ea typeface="Times New Roman"/>
                <a:cs typeface="Times New Roman"/>
                <a:sym typeface="Times New Roman"/>
              </a:rPr>
              <a:t>The model is trained on extracting TEXT data present in images of various sizes.</a:t>
            </a:r>
            <a:endParaRPr>
              <a:latin typeface="Times New Roman"/>
              <a:ea typeface="Times New Roman"/>
              <a:cs typeface="Times New Roman"/>
              <a:sym typeface="Times New Roman"/>
            </a:endParaRPr>
          </a:p>
        </p:txBody>
      </p:sp>
      <p:sp>
        <p:nvSpPr>
          <p:cNvPr id="253" name="Google Shape;253;p1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254" name="Google Shape;254;p18"/>
          <p:cNvSpPr txBox="1"/>
          <p:nvPr/>
        </p:nvSpPr>
        <p:spPr>
          <a:xfrm>
            <a:off x="457200" y="6400412"/>
            <a:ext cx="138574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Calibri"/>
                <a:ea typeface="Calibri"/>
                <a:cs typeface="Calibri"/>
                <a:sym typeface="Calibri"/>
              </a:rPr>
              <a:t>22/4/2020</a:t>
            </a:r>
            <a:endParaRPr sz="1400" b="0" i="0" u="none" strike="noStrike" cap="none">
              <a:solidFill>
                <a:srgbClr val="000000"/>
              </a:solidFill>
              <a:latin typeface="Arial"/>
              <a:ea typeface="Arial"/>
              <a:cs typeface="Arial"/>
              <a:sym typeface="Arial"/>
            </a:endParaRPr>
          </a:p>
        </p:txBody>
      </p:sp>
      <p:sp>
        <p:nvSpPr>
          <p:cNvPr id="255" name="Google Shape;255;p18"/>
          <p:cNvSpPr txBox="1"/>
          <p:nvPr/>
        </p:nvSpPr>
        <p:spPr>
          <a:xfrm>
            <a:off x="3134412" y="6217295"/>
            <a:ext cx="2875175"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7F7F7F"/>
                </a:solidFill>
                <a:latin typeface="Calibri"/>
                <a:ea typeface="Calibri"/>
                <a:cs typeface="Calibri"/>
                <a:sym typeface="Calibri"/>
              </a:rPr>
              <a:t>AUTOMATIC TAGGING OF MARATHON RUNNERS BIB IDENTIFICATION AND RECOGNITION</a:t>
            </a:r>
            <a:endParaRPr sz="1000" b="0" i="0" u="none" strike="noStrike" cap="none">
              <a:solidFill>
                <a:srgbClr val="7F7F7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7F7F7F"/>
              </a:solidFill>
              <a:latin typeface="Calibri"/>
              <a:ea typeface="Calibri"/>
              <a:cs typeface="Calibri"/>
              <a:sym typeface="Calibri"/>
            </a:endParaRPr>
          </a:p>
        </p:txBody>
      </p:sp>
    </p:spTree>
  </p:cSld>
  <p:clrMapOvr>
    <a:masterClrMapping/>
  </p:clrMapOvr>
  <p:transition spd="med">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9"/>
          <p:cNvSpPr txBox="1">
            <a:spLocks noGrp="1"/>
          </p:cNvSpPr>
          <p:nvPr>
            <p:ph type="title"/>
          </p:nvPr>
        </p:nvSpPr>
        <p:spPr>
          <a:xfrm>
            <a:off x="559275" y="274545"/>
            <a:ext cx="7848300" cy="687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OpenCV EAST Detector</a:t>
            </a:r>
            <a:endParaRPr/>
          </a:p>
        </p:txBody>
      </p:sp>
      <p:sp>
        <p:nvSpPr>
          <p:cNvPr id="261" name="Google Shape;261;p19"/>
          <p:cNvSpPr txBox="1">
            <a:spLocks noGrp="1"/>
          </p:cNvSpPr>
          <p:nvPr>
            <p:ph idx="1"/>
          </p:nvPr>
        </p:nvSpPr>
        <p:spPr>
          <a:xfrm>
            <a:off x="457200" y="907200"/>
            <a:ext cx="8305800" cy="5263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00000"/>
              </a:lnSpc>
              <a:spcBef>
                <a:spcPts val="1700"/>
              </a:spcBef>
              <a:spcAft>
                <a:spcPts val="0"/>
              </a:spcAft>
              <a:buClr>
                <a:schemeClr val="dk1"/>
              </a:buClr>
              <a:buSzPts val="1100"/>
              <a:buNone/>
            </a:pPr>
            <a:r>
              <a:rPr lang="en-US" sz="2000">
                <a:solidFill>
                  <a:srgbClr val="000000"/>
                </a:solidFill>
                <a:latin typeface="Times New Roman"/>
                <a:ea typeface="Times New Roman"/>
                <a:cs typeface="Times New Roman"/>
                <a:sym typeface="Times New Roman"/>
              </a:rPr>
              <a:t>Through OpenCV, we use a deep learning-based text detector called EAST, which is based on Zhou et al.’s 2017 paper, </a:t>
            </a:r>
            <a:r>
              <a:rPr lang="en-US" sz="2000" b="1" i="1">
                <a:solidFill>
                  <a:srgbClr val="000000"/>
                </a:solidFill>
                <a:uFill>
                  <a:noFill/>
                </a:uFill>
                <a:latin typeface="Times New Roman"/>
                <a:ea typeface="Times New Roman"/>
                <a:cs typeface="Times New Roman"/>
                <a:sym typeface="Times New Roman"/>
                <a:hlinkClick r:id="rId3"/>
              </a:rPr>
              <a:t>EAST: An Efficient and Accurate Scene Text Detector</a:t>
            </a:r>
            <a:r>
              <a:rPr lang="en-US" sz="2000">
                <a:solidFill>
                  <a:srgbClr val="000000"/>
                </a:solidFill>
                <a:latin typeface="Times New Roman"/>
                <a:ea typeface="Times New Roman"/>
                <a:cs typeface="Times New Roman"/>
                <a:sym typeface="Times New Roman"/>
              </a:rPr>
              <a:t>.</a:t>
            </a:r>
            <a:endParaRPr sz="2000">
              <a:solidFill>
                <a:srgbClr val="000000"/>
              </a:solidFill>
              <a:latin typeface="Times New Roman"/>
              <a:ea typeface="Times New Roman"/>
              <a:cs typeface="Times New Roman"/>
              <a:sym typeface="Times New Roman"/>
            </a:endParaRPr>
          </a:p>
          <a:p>
            <a:pPr marL="0" lvl="0" indent="0" algn="l" rtl="0">
              <a:lnSpc>
                <a:spcPct val="100000"/>
              </a:lnSpc>
              <a:spcBef>
                <a:spcPts val="1700"/>
              </a:spcBef>
              <a:spcAft>
                <a:spcPts val="0"/>
              </a:spcAft>
              <a:buClr>
                <a:schemeClr val="dk1"/>
              </a:buClr>
              <a:buSzPts val="1100"/>
              <a:buNone/>
            </a:pPr>
            <a:r>
              <a:rPr lang="en-US" sz="2000" b="1">
                <a:solidFill>
                  <a:srgbClr val="000000"/>
                </a:solidFill>
                <a:highlight>
                  <a:srgbClr val="FFFFFF"/>
                </a:highlight>
                <a:latin typeface="Times New Roman"/>
                <a:ea typeface="Times New Roman"/>
                <a:cs typeface="Times New Roman"/>
                <a:sym typeface="Times New Roman"/>
              </a:rPr>
              <a:t>1. Feature Extractor Stem</a:t>
            </a: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Clr>
                <a:schemeClr val="dk1"/>
              </a:buClr>
              <a:buSzPts val="1100"/>
              <a:buNone/>
            </a:pPr>
            <a:r>
              <a:rPr lang="en-US" sz="2000">
                <a:solidFill>
                  <a:srgbClr val="000000"/>
                </a:solidFill>
                <a:highlight>
                  <a:srgbClr val="FFFFFF"/>
                </a:highlight>
                <a:latin typeface="Times New Roman"/>
                <a:ea typeface="Times New Roman"/>
                <a:cs typeface="Times New Roman"/>
                <a:sym typeface="Times New Roman"/>
              </a:rPr>
              <a:t>This branch of the network is used to extract features from different layers of the pretrained network VGG16. it takes the output from the VGG16 model after pool2, pool3, pool4, and pool5 layers.</a:t>
            </a:r>
            <a:endParaRPr sz="20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Clr>
                <a:schemeClr val="dk1"/>
              </a:buClr>
              <a:buSzPts val="1100"/>
              <a:buNone/>
            </a:pPr>
            <a:endParaRPr sz="20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Clr>
                <a:schemeClr val="dk1"/>
              </a:buClr>
              <a:buSzPts val="1100"/>
              <a:buNone/>
            </a:pPr>
            <a:r>
              <a:rPr lang="en-US" sz="2000" b="1">
                <a:solidFill>
                  <a:srgbClr val="000000"/>
                </a:solidFill>
                <a:highlight>
                  <a:srgbClr val="FFFFFF"/>
                </a:highlight>
                <a:latin typeface="Times New Roman"/>
                <a:ea typeface="Times New Roman"/>
                <a:cs typeface="Times New Roman"/>
                <a:sym typeface="Times New Roman"/>
              </a:rPr>
              <a:t>2. Feature Merging Branch</a:t>
            </a: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1200"/>
              </a:spcBef>
              <a:spcAft>
                <a:spcPts val="0"/>
              </a:spcAft>
              <a:buClr>
                <a:schemeClr val="dk1"/>
              </a:buClr>
              <a:buSzPts val="1100"/>
              <a:buNone/>
            </a:pPr>
            <a:r>
              <a:rPr lang="en-US" sz="2000">
                <a:solidFill>
                  <a:srgbClr val="000000"/>
                </a:solidFill>
                <a:highlight>
                  <a:srgbClr val="FFFFFF"/>
                </a:highlight>
                <a:latin typeface="Times New Roman"/>
                <a:ea typeface="Times New Roman"/>
                <a:cs typeface="Times New Roman"/>
                <a:sym typeface="Times New Roman"/>
              </a:rPr>
              <a:t>In this branch of the EAST network, it merges the feature outputs from a different layer of the VGG16 network. EAST uses a U-net architecture to merge feature maps gradually. Out[uts are concatenated to produce the final feature map layer before the output layer.</a:t>
            </a:r>
            <a:endParaRPr sz="2000">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1700"/>
              </a:spcBef>
              <a:spcAft>
                <a:spcPts val="0"/>
              </a:spcAft>
              <a:buClr>
                <a:schemeClr val="dk1"/>
              </a:buClr>
              <a:buSzPts val="1100"/>
              <a:buNone/>
            </a:pPr>
            <a:r>
              <a:rPr lang="en-US" sz="2000">
                <a:solidFill>
                  <a:srgbClr val="051E50"/>
                </a:solidFill>
                <a:latin typeface="Arial"/>
                <a:ea typeface="Arial"/>
                <a:cs typeface="Arial"/>
                <a:sym typeface="Arial"/>
              </a:rPr>
              <a:t>		</a:t>
            </a:r>
            <a:endParaRPr sz="2000">
              <a:solidFill>
                <a:srgbClr val="051E50"/>
              </a:solidFill>
              <a:latin typeface="Arial"/>
              <a:ea typeface="Arial"/>
              <a:cs typeface="Arial"/>
              <a:sym typeface="Arial"/>
            </a:endParaRPr>
          </a:p>
          <a:p>
            <a:pPr marL="0" lvl="0" indent="0" algn="l" rtl="0">
              <a:lnSpc>
                <a:spcPct val="115000"/>
              </a:lnSpc>
              <a:spcBef>
                <a:spcPts val="1700"/>
              </a:spcBef>
              <a:spcAft>
                <a:spcPts val="0"/>
              </a:spcAft>
              <a:buClr>
                <a:schemeClr val="dk1"/>
              </a:buClr>
              <a:buSzPts val="1100"/>
              <a:buNone/>
            </a:pPr>
            <a:endParaRPr sz="1500">
              <a:solidFill>
                <a:srgbClr val="051E50"/>
              </a:solidFill>
              <a:latin typeface="Arial"/>
              <a:ea typeface="Arial"/>
              <a:cs typeface="Arial"/>
              <a:sym typeface="Arial"/>
            </a:endParaRPr>
          </a:p>
          <a:p>
            <a:pPr marL="342900" lvl="0" indent="-139700" algn="l" rtl="0">
              <a:lnSpc>
                <a:spcPct val="100000"/>
              </a:lnSpc>
              <a:spcBef>
                <a:spcPts val="1700"/>
              </a:spcBef>
              <a:spcAft>
                <a:spcPts val="0"/>
              </a:spcAft>
              <a:buClr>
                <a:schemeClr val="dk1"/>
              </a:buClr>
              <a:buSzPts val="3200"/>
              <a:buNone/>
            </a:pPr>
            <a:endParaRPr/>
          </a:p>
        </p:txBody>
      </p:sp>
      <p:sp>
        <p:nvSpPr>
          <p:cNvPr id="262" name="Google Shape;262;p1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264" name="Google Shape;264;p19"/>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263" name="Google Shape;263;p19"/>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0"/>
          <p:cNvSpPr txBox="1">
            <a:spLocks noGrp="1"/>
          </p:cNvSpPr>
          <p:nvPr>
            <p:ph type="title"/>
          </p:nvPr>
        </p:nvSpPr>
        <p:spPr>
          <a:xfrm>
            <a:off x="559275" y="274545"/>
            <a:ext cx="7848300" cy="687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OpenCV EAST Detector</a:t>
            </a:r>
            <a:endParaRPr/>
          </a:p>
        </p:txBody>
      </p:sp>
      <p:sp>
        <p:nvSpPr>
          <p:cNvPr id="270" name="Google Shape;270;p20"/>
          <p:cNvSpPr txBox="1">
            <a:spLocks noGrp="1"/>
          </p:cNvSpPr>
          <p:nvPr>
            <p:ph idx="1"/>
          </p:nvPr>
        </p:nvSpPr>
        <p:spPr>
          <a:xfrm>
            <a:off x="419100" y="1731500"/>
            <a:ext cx="8305800" cy="4441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00000"/>
              </a:lnSpc>
              <a:spcBef>
                <a:spcPts val="1200"/>
              </a:spcBef>
              <a:spcAft>
                <a:spcPts val="0"/>
              </a:spcAft>
              <a:buClr>
                <a:schemeClr val="dk1"/>
              </a:buClr>
              <a:buSzPts val="1100"/>
              <a:buNone/>
            </a:pPr>
            <a:r>
              <a:rPr lang="en-US" sz="2000" b="1">
                <a:solidFill>
                  <a:srgbClr val="000000"/>
                </a:solidFill>
                <a:highlight>
                  <a:srgbClr val="FFFFFF"/>
                </a:highlight>
                <a:latin typeface="Times New Roman"/>
                <a:ea typeface="Times New Roman"/>
                <a:cs typeface="Times New Roman"/>
                <a:sym typeface="Times New Roman"/>
              </a:rPr>
              <a:t>3. Output Layer</a:t>
            </a:r>
            <a:endParaRPr sz="2000" b="1">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None/>
            </a:pPr>
            <a:r>
              <a:rPr lang="en-US" sz="2000">
                <a:solidFill>
                  <a:srgbClr val="000000"/>
                </a:solidFill>
                <a:highlight>
                  <a:srgbClr val="FFFFFF"/>
                </a:highlight>
                <a:latin typeface="Times New Roman"/>
                <a:ea typeface="Times New Roman"/>
                <a:cs typeface="Times New Roman"/>
                <a:sym typeface="Times New Roman"/>
              </a:rPr>
              <a:t>The output layer consists of a score map and a geometry map. The score map tells us the probability of text in that region while the geometry map defines the boundary of the text box. </a:t>
            </a:r>
            <a:endParaRPr sz="2000">
              <a:solidFill>
                <a:srgbClr val="000000"/>
              </a:solidFill>
              <a:highlight>
                <a:srgbClr val="FFFFFF"/>
              </a:highlight>
              <a:latin typeface="Times New Roman"/>
              <a:ea typeface="Times New Roman"/>
              <a:cs typeface="Times New Roman"/>
              <a:sym typeface="Times New Roman"/>
            </a:endParaRPr>
          </a:p>
          <a:p>
            <a:pPr marL="0" lvl="0" indent="0" algn="l" rtl="0">
              <a:lnSpc>
                <a:spcPct val="100000"/>
              </a:lnSpc>
              <a:spcBef>
                <a:spcPts val="2100"/>
              </a:spcBef>
              <a:spcAft>
                <a:spcPts val="0"/>
              </a:spcAft>
              <a:buClr>
                <a:schemeClr val="dk1"/>
              </a:buClr>
              <a:buSzPts val="1100"/>
              <a:buNone/>
            </a:pPr>
            <a:r>
              <a:rPr lang="en-US" sz="2000">
                <a:solidFill>
                  <a:srgbClr val="000000"/>
                </a:solidFill>
                <a:highlight>
                  <a:srgbClr val="FFFFFF"/>
                </a:highlight>
                <a:latin typeface="Times New Roman"/>
                <a:ea typeface="Times New Roman"/>
                <a:cs typeface="Times New Roman"/>
                <a:sym typeface="Times New Roman"/>
              </a:rPr>
              <a:t>The model outputs scores and geometry of text regions detected in the image. Following this images are filtered according to a min-confidences threshold and finally Non-Max supression is applied.</a:t>
            </a:r>
            <a:endParaRPr sz="2000">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1700"/>
              </a:spcBef>
              <a:spcAft>
                <a:spcPts val="0"/>
              </a:spcAft>
              <a:buClr>
                <a:schemeClr val="dk1"/>
              </a:buClr>
              <a:buSzPts val="1100"/>
              <a:buNone/>
            </a:pPr>
            <a:r>
              <a:rPr lang="en-US" sz="2000">
                <a:solidFill>
                  <a:srgbClr val="000000"/>
                </a:solidFill>
                <a:latin typeface="Times New Roman"/>
                <a:ea typeface="Times New Roman"/>
                <a:cs typeface="Times New Roman"/>
                <a:sym typeface="Times New Roman"/>
              </a:rPr>
              <a:t>		</a:t>
            </a:r>
            <a:endParaRPr sz="2000">
              <a:solidFill>
                <a:srgbClr val="000000"/>
              </a:solidFill>
              <a:latin typeface="Times New Roman"/>
              <a:ea typeface="Times New Roman"/>
              <a:cs typeface="Times New Roman"/>
              <a:sym typeface="Times New Roman"/>
            </a:endParaRPr>
          </a:p>
          <a:p>
            <a:pPr marL="0" lvl="0" indent="0" algn="l" rtl="0">
              <a:lnSpc>
                <a:spcPct val="115000"/>
              </a:lnSpc>
              <a:spcBef>
                <a:spcPts val="1700"/>
              </a:spcBef>
              <a:spcAft>
                <a:spcPts val="0"/>
              </a:spcAft>
              <a:buClr>
                <a:schemeClr val="dk1"/>
              </a:buClr>
              <a:buSzPts val="1100"/>
              <a:buNone/>
            </a:pPr>
            <a:endParaRPr sz="1500">
              <a:solidFill>
                <a:srgbClr val="051E50"/>
              </a:solidFill>
              <a:latin typeface="Arial"/>
              <a:ea typeface="Arial"/>
              <a:cs typeface="Arial"/>
              <a:sym typeface="Arial"/>
            </a:endParaRPr>
          </a:p>
          <a:p>
            <a:pPr marL="342900" lvl="0" indent="-139700" algn="l" rtl="0">
              <a:lnSpc>
                <a:spcPct val="100000"/>
              </a:lnSpc>
              <a:spcBef>
                <a:spcPts val="1700"/>
              </a:spcBef>
              <a:spcAft>
                <a:spcPts val="0"/>
              </a:spcAft>
              <a:buClr>
                <a:schemeClr val="dk1"/>
              </a:buClr>
              <a:buSzPts val="3200"/>
              <a:buNone/>
            </a:pPr>
            <a:endParaRPr/>
          </a:p>
        </p:txBody>
      </p:sp>
      <p:sp>
        <p:nvSpPr>
          <p:cNvPr id="271" name="Google Shape;271;p2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273" name="Google Shape;273;p20"/>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272" name="Google Shape;272;p20"/>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57200" y="-197225"/>
            <a:ext cx="7968000" cy="917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4200" b="1">
                <a:latin typeface="Times New Roman"/>
                <a:ea typeface="Times New Roman"/>
                <a:cs typeface="Times New Roman"/>
                <a:sym typeface="Times New Roman"/>
              </a:rPr>
              <a:t>Content</a:t>
            </a:r>
            <a:endParaRPr sz="4200">
              <a:latin typeface="Times New Roman"/>
              <a:ea typeface="Times New Roman"/>
              <a:cs typeface="Times New Roman"/>
              <a:sym typeface="Times New Roman"/>
            </a:endParaRPr>
          </a:p>
        </p:txBody>
      </p:sp>
      <p:sp>
        <p:nvSpPr>
          <p:cNvPr id="111" name="Google Shape;111;p2"/>
          <p:cNvSpPr txBox="1">
            <a:spLocks noGrp="1"/>
          </p:cNvSpPr>
          <p:nvPr>
            <p:ph idx="1"/>
          </p:nvPr>
        </p:nvSpPr>
        <p:spPr>
          <a:xfrm>
            <a:off x="457200" y="656325"/>
            <a:ext cx="8450100" cy="5598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Abstract</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Introduction</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Literature Review</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Problem Statement </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Work Flow of the system</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Dataset Description and Previous Approaches</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Basic Structure</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Data Preprocessing</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Algorithm and Models used</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GUI Design with Validation</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Result Analysis</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Drawbacks and Improvements</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Conclusion</a:t>
            </a:r>
            <a:endParaRPr sz="2200">
              <a:latin typeface="Times New Roman"/>
              <a:ea typeface="Times New Roman"/>
              <a:cs typeface="Times New Roman"/>
              <a:sym typeface="Times New Roman"/>
            </a:endParaRPr>
          </a:p>
          <a:p>
            <a:pPr marL="457200" lvl="0" indent="-368300" algn="l" rtl="0">
              <a:lnSpc>
                <a:spcPct val="115000"/>
              </a:lnSpc>
              <a:spcBef>
                <a:spcPts val="0"/>
              </a:spcBef>
              <a:spcAft>
                <a:spcPts val="0"/>
              </a:spcAft>
              <a:buSzPts val="2200"/>
              <a:buFont typeface="Times New Roman"/>
              <a:buChar char="•"/>
            </a:pPr>
            <a:r>
              <a:rPr lang="en-US" sz="2200">
                <a:latin typeface="Times New Roman"/>
                <a:ea typeface="Times New Roman"/>
                <a:cs typeface="Times New Roman"/>
                <a:sym typeface="Times New Roman"/>
              </a:rPr>
              <a:t>Reference</a:t>
            </a:r>
            <a:endParaRPr sz="2200">
              <a:latin typeface="Times New Roman"/>
              <a:ea typeface="Times New Roman"/>
              <a:cs typeface="Times New Roman"/>
              <a:sym typeface="Times New Roman"/>
            </a:endParaRPr>
          </a:p>
          <a:p>
            <a:pPr marL="0" lvl="0" indent="0" algn="l" rtl="0">
              <a:lnSpc>
                <a:spcPct val="115000"/>
              </a:lnSpc>
              <a:spcBef>
                <a:spcPts val="0"/>
              </a:spcBef>
              <a:spcAft>
                <a:spcPts val="0"/>
              </a:spcAft>
              <a:buSzPts val="1100"/>
              <a:buNone/>
            </a:pPr>
            <a:endParaRPr sz="2400">
              <a:latin typeface="Times New Roman"/>
              <a:ea typeface="Times New Roman"/>
              <a:cs typeface="Times New Roman"/>
              <a:sym typeface="Times New Roman"/>
            </a:endParaRPr>
          </a:p>
          <a:p>
            <a:pPr marL="0" lvl="0" indent="0" algn="l" rtl="0">
              <a:lnSpc>
                <a:spcPct val="100000"/>
              </a:lnSpc>
              <a:spcBef>
                <a:spcPts val="360"/>
              </a:spcBef>
              <a:spcAft>
                <a:spcPts val="0"/>
              </a:spcAft>
              <a:buSzPts val="1800"/>
              <a:buNone/>
            </a:pPr>
            <a:endParaRPr sz="1400">
              <a:latin typeface="Times New Roman"/>
              <a:ea typeface="Times New Roman"/>
              <a:cs typeface="Times New Roman"/>
              <a:sym typeface="Times New Roman"/>
            </a:endParaRPr>
          </a:p>
        </p:txBody>
      </p:sp>
      <p:sp>
        <p:nvSpPr>
          <p:cNvPr id="112" name="Google Shape;112;p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114" name="Google Shape;114;p2"/>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113" name="Google Shape;113;p2"/>
          <p:cNvSpPr txBox="1">
            <a:spLocks noGrp="1"/>
          </p:cNvSpPr>
          <p:nvPr>
            <p:ph type="sldNum" sz="quarter" idx="12"/>
          </p:nvPr>
        </p:nvSpPr>
        <p:spPr>
          <a:xfrm>
            <a:off x="6858000" y="640080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transition spd="med">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280" name="Google Shape;280;p21"/>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279" name="Google Shape;279;p21"/>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pic>
        <p:nvPicPr>
          <p:cNvPr id="281" name="Google Shape;281;p21"/>
          <p:cNvPicPr preferRelativeResize="0"/>
          <p:nvPr/>
        </p:nvPicPr>
        <p:blipFill rotWithShape="1">
          <a:blip r:embed="rId3">
            <a:alphaModFix/>
          </a:blip>
          <a:srcRect/>
          <a:stretch/>
        </p:blipFill>
        <p:spPr>
          <a:xfrm>
            <a:off x="1454838" y="71200"/>
            <a:ext cx="6055125" cy="620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Non Max Suppression</a:t>
            </a:r>
            <a:endParaRPr/>
          </a:p>
        </p:txBody>
      </p:sp>
      <p:sp>
        <p:nvSpPr>
          <p:cNvPr id="287" name="Google Shape;287;p2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289" name="Google Shape;289;p22"/>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288" name="Google Shape;288;p22"/>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90" name="Google Shape;290;p22"/>
          <p:cNvPicPr preferRelativeResize="0"/>
          <p:nvPr/>
        </p:nvPicPr>
        <p:blipFill rotWithShape="1">
          <a:blip r:embed="rId3">
            <a:alphaModFix/>
          </a:blip>
          <a:srcRect/>
          <a:stretch/>
        </p:blipFill>
        <p:spPr>
          <a:xfrm>
            <a:off x="373375" y="1600199"/>
            <a:ext cx="8542027" cy="39354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297" name="Google Shape;297;p23"/>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296" name="Google Shape;296;p23"/>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298" name="Google Shape;298;p23"/>
          <p:cNvSpPr txBox="1"/>
          <p:nvPr/>
        </p:nvSpPr>
        <p:spPr>
          <a:xfrm>
            <a:off x="-1562275" y="2080925"/>
            <a:ext cx="73392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99" name="Google Shape;299;p23"/>
          <p:cNvSpPr txBox="1"/>
          <p:nvPr/>
        </p:nvSpPr>
        <p:spPr>
          <a:xfrm>
            <a:off x="457200" y="1723050"/>
            <a:ext cx="3851100" cy="341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282829"/>
                </a:solidFill>
                <a:highlight>
                  <a:srgbClr val="FFFFFF"/>
                </a:highlight>
                <a:latin typeface="Times New Roman"/>
                <a:ea typeface="Times New Roman"/>
                <a:cs typeface="Times New Roman"/>
                <a:sym typeface="Times New Roman"/>
              </a:rPr>
              <a:t>→ It first discards all those cells where probability of object being present (calculated in final softmax layer) is &lt;= Threshold</a:t>
            </a:r>
            <a:endParaRPr sz="1800" b="0" i="0" u="none" strike="noStrike" cap="none">
              <a:solidFill>
                <a:srgbClr val="282829"/>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282829"/>
                </a:solidFill>
                <a:highlight>
                  <a:srgbClr val="FFFFFF"/>
                </a:highlight>
                <a:latin typeface="Times New Roman"/>
                <a:ea typeface="Times New Roman"/>
                <a:cs typeface="Times New Roman"/>
                <a:sym typeface="Times New Roman"/>
              </a:rPr>
              <a:t>→ Then it takes the cell with largest probability among candidates for object as a prediction</a:t>
            </a:r>
            <a:endParaRPr sz="1800" b="0" i="0" u="none" strike="noStrike" cap="none">
              <a:solidFill>
                <a:srgbClr val="282829"/>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82829"/>
                </a:solidFill>
                <a:highlight>
                  <a:srgbClr val="FFFFFF"/>
                </a:highlight>
                <a:latin typeface="Times New Roman"/>
                <a:ea typeface="Times New Roman"/>
                <a:cs typeface="Times New Roman"/>
                <a:sym typeface="Times New Roman"/>
              </a:rPr>
              <a:t>→ Finally we discard any remaining cell with Intersection over union value &gt;= 0.5 with the prediction cell.</a:t>
            </a:r>
            <a:endParaRPr sz="1800" b="0" i="0" u="none" strike="noStrike" cap="none">
              <a:solidFill>
                <a:srgbClr val="051E50"/>
              </a:solidFill>
              <a:latin typeface="Times New Roman"/>
              <a:ea typeface="Times New Roman"/>
              <a:cs typeface="Times New Roman"/>
              <a:sym typeface="Times New Roman"/>
            </a:endParaRPr>
          </a:p>
        </p:txBody>
      </p:sp>
      <p:pic>
        <p:nvPicPr>
          <p:cNvPr id="300" name="Google Shape;300;p23"/>
          <p:cNvPicPr preferRelativeResize="0"/>
          <p:nvPr/>
        </p:nvPicPr>
        <p:blipFill rotWithShape="1">
          <a:blip r:embed="rId3">
            <a:alphaModFix/>
          </a:blip>
          <a:srcRect l="38461"/>
          <a:stretch/>
        </p:blipFill>
        <p:spPr>
          <a:xfrm>
            <a:off x="5960570" y="1723050"/>
            <a:ext cx="2643500" cy="3980200"/>
          </a:xfrm>
          <a:prstGeom prst="rect">
            <a:avLst/>
          </a:prstGeom>
          <a:noFill/>
          <a:ln>
            <a:noFill/>
          </a:ln>
        </p:spPr>
      </p:pic>
      <p:sp>
        <p:nvSpPr>
          <p:cNvPr id="301" name="Google Shape;301;p23"/>
          <p:cNvSpPr txBox="1"/>
          <p:nvPr/>
        </p:nvSpPr>
        <p:spPr>
          <a:xfrm>
            <a:off x="457200" y="597125"/>
            <a:ext cx="8156100" cy="115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b="0" i="0" u="none" strike="noStrike" cap="none">
                <a:solidFill>
                  <a:srgbClr val="282829"/>
                </a:solidFill>
                <a:highlight>
                  <a:schemeClr val="lt1"/>
                </a:highlight>
                <a:latin typeface="Times New Roman"/>
                <a:ea typeface="Times New Roman"/>
                <a:cs typeface="Times New Roman"/>
                <a:sym typeface="Times New Roman"/>
              </a:rPr>
              <a:t>NMS is used to make sure that in object detection, a particular object is identified only once. </a:t>
            </a:r>
            <a:r>
              <a:rPr lang="en-US" sz="1800" b="0" i="0" u="none" strike="noStrike" cap="none">
                <a:solidFill>
                  <a:srgbClr val="051E50"/>
                </a:solidFill>
                <a:latin typeface="Times New Roman"/>
                <a:ea typeface="Times New Roman"/>
                <a:cs typeface="Times New Roman"/>
                <a:sym typeface="Times New Roman"/>
              </a:rPr>
              <a:t>We apply non-maximum suppression to ignore bounding boxes that significantly overlap each other.</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4"/>
          <p:cNvSpPr txBox="1">
            <a:spLocks noGrp="1"/>
          </p:cNvSpPr>
          <p:nvPr>
            <p:ph idx="1"/>
          </p:nvPr>
        </p:nvSpPr>
        <p:spPr>
          <a:xfrm>
            <a:off x="457200" y="858300"/>
            <a:ext cx="8229600" cy="2706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r>
              <a:rPr lang="en-US">
                <a:latin typeface="Times New Roman"/>
                <a:ea typeface="Times New Roman"/>
                <a:cs typeface="Times New Roman"/>
                <a:sym typeface="Times New Roman"/>
              </a:rPr>
              <a:t>By doing text detection using OpenCV EAST detector, we get the coordinates of areas of image potentially containing text. We crop the image to those coordinates for better prediction.</a:t>
            </a:r>
            <a:endParaRPr>
              <a:latin typeface="Times New Roman"/>
              <a:ea typeface="Times New Roman"/>
              <a:cs typeface="Times New Roman"/>
              <a:sym typeface="Times New Roman"/>
            </a:endParaRPr>
          </a:p>
        </p:txBody>
      </p:sp>
      <p:sp>
        <p:nvSpPr>
          <p:cNvPr id="307" name="Google Shape;307;p2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308" name="Google Shape;308;p24"/>
          <p:cNvSpPr txBox="1"/>
          <p:nvPr/>
        </p:nvSpPr>
        <p:spPr>
          <a:xfrm>
            <a:off x="457200" y="6400412"/>
            <a:ext cx="15744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Calibri"/>
                <a:ea typeface="Calibri"/>
                <a:cs typeface="Calibri"/>
                <a:sym typeface="Calibri"/>
              </a:rPr>
              <a:t>22/4/2020</a:t>
            </a:r>
            <a:endParaRPr sz="1400" b="0" i="0" u="none" strike="noStrike" cap="none">
              <a:solidFill>
                <a:srgbClr val="000000"/>
              </a:solidFill>
              <a:latin typeface="Arial"/>
              <a:ea typeface="Arial"/>
              <a:cs typeface="Arial"/>
              <a:sym typeface="Arial"/>
            </a:endParaRPr>
          </a:p>
        </p:txBody>
      </p:sp>
      <p:sp>
        <p:nvSpPr>
          <p:cNvPr id="309" name="Google Shape;309;p24"/>
          <p:cNvSpPr txBox="1"/>
          <p:nvPr/>
        </p:nvSpPr>
        <p:spPr>
          <a:xfrm>
            <a:off x="3149338" y="6229419"/>
            <a:ext cx="28452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7F7F7F"/>
                </a:solidFill>
                <a:latin typeface="Calibri"/>
                <a:ea typeface="Calibri"/>
                <a:cs typeface="Calibri"/>
                <a:sym typeface="Calibri"/>
              </a:rPr>
              <a:t>AUTOMATIC TAGGING OF MARATHON RUNNERS BIB IDENTIFICATION AND RECOGNITION</a:t>
            </a:r>
            <a:endParaRPr sz="1000" b="0" i="0" u="none" strike="noStrike" cap="none">
              <a:solidFill>
                <a:srgbClr val="7F7F7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7F7F7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7F7F7F"/>
              </a:solidFill>
              <a:latin typeface="Calibri"/>
              <a:ea typeface="Calibri"/>
              <a:cs typeface="Calibri"/>
              <a:sym typeface="Calibri"/>
            </a:endParaRPr>
          </a:p>
        </p:txBody>
      </p:sp>
      <p:pic>
        <p:nvPicPr>
          <p:cNvPr id="310" name="Google Shape;310;p24"/>
          <p:cNvPicPr preferRelativeResize="0"/>
          <p:nvPr/>
        </p:nvPicPr>
        <p:blipFill rotWithShape="1">
          <a:blip r:embed="rId3">
            <a:alphaModFix/>
          </a:blip>
          <a:srcRect/>
          <a:stretch/>
        </p:blipFill>
        <p:spPr>
          <a:xfrm>
            <a:off x="457200" y="3802488"/>
            <a:ext cx="3146693" cy="2360019"/>
          </a:xfrm>
          <a:prstGeom prst="rect">
            <a:avLst/>
          </a:prstGeom>
          <a:noFill/>
          <a:ln>
            <a:noFill/>
          </a:ln>
        </p:spPr>
      </p:pic>
      <p:pic>
        <p:nvPicPr>
          <p:cNvPr id="311" name="Google Shape;311;p24"/>
          <p:cNvPicPr preferRelativeResize="0"/>
          <p:nvPr/>
        </p:nvPicPr>
        <p:blipFill rotWithShape="1">
          <a:blip r:embed="rId4">
            <a:alphaModFix/>
          </a:blip>
          <a:srcRect/>
          <a:stretch/>
        </p:blipFill>
        <p:spPr>
          <a:xfrm>
            <a:off x="4866949" y="4496149"/>
            <a:ext cx="3819849" cy="928650"/>
          </a:xfrm>
          <a:prstGeom prst="rect">
            <a:avLst/>
          </a:prstGeom>
          <a:noFill/>
          <a:ln>
            <a:noFill/>
          </a:ln>
        </p:spPr>
      </p:pic>
      <p:cxnSp>
        <p:nvCxnSpPr>
          <p:cNvPr id="312" name="Google Shape;312;p24"/>
          <p:cNvCxnSpPr>
            <a:stCxn id="310" idx="3"/>
            <a:endCxn id="311" idx="1"/>
          </p:cNvCxnSpPr>
          <p:nvPr/>
        </p:nvCxnSpPr>
        <p:spPr>
          <a:xfrm rot="10800000" flipH="1">
            <a:off x="3603893" y="4960597"/>
            <a:ext cx="1263000" cy="219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latin typeface="Times New Roman"/>
                <a:ea typeface="Times New Roman"/>
                <a:cs typeface="Times New Roman"/>
                <a:sym typeface="Times New Roman"/>
              </a:rPr>
              <a:t>Tesseract OCR using pytesseract</a:t>
            </a:r>
            <a:endParaRPr>
              <a:latin typeface="Times New Roman"/>
              <a:ea typeface="Times New Roman"/>
              <a:cs typeface="Times New Roman"/>
              <a:sym typeface="Times New Roman"/>
            </a:endParaRPr>
          </a:p>
        </p:txBody>
      </p:sp>
      <p:sp>
        <p:nvSpPr>
          <p:cNvPr id="319" name="Google Shape;319;p25"/>
          <p:cNvSpPr txBox="1">
            <a:spLocks noGrp="1"/>
          </p:cNvSpPr>
          <p:nvPr>
            <p:ph idx="1"/>
          </p:nvPr>
        </p:nvSpPr>
        <p:spPr>
          <a:xfrm>
            <a:off x="457200" y="1417650"/>
            <a:ext cx="82296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800"/>
              <a:buNone/>
            </a:pPr>
            <a:r>
              <a:rPr lang="en-US" sz="1800">
                <a:solidFill>
                  <a:srgbClr val="161B3D"/>
                </a:solidFill>
                <a:highlight>
                  <a:srgbClr val="FFFFFF"/>
                </a:highlight>
                <a:latin typeface="Times New Roman"/>
                <a:ea typeface="Times New Roman"/>
                <a:cs typeface="Times New Roman"/>
                <a:sym typeface="Times New Roman"/>
              </a:rPr>
              <a:t>OCR = Optical Character Recognition. In other words, OCR systems transform a two-dimensional image of text, that could contain machine printed or handwritten text from its image representation into machine-readable text.We use Py-Tesseract library to implement Tesseract.</a:t>
            </a:r>
            <a:endParaRPr sz="1800">
              <a:solidFill>
                <a:srgbClr val="161B3D"/>
              </a:solidFill>
              <a:highlight>
                <a:srgbClr val="FFFFFF"/>
              </a:highlight>
              <a:latin typeface="Times New Roman"/>
              <a:ea typeface="Times New Roman"/>
              <a:cs typeface="Times New Roman"/>
              <a:sym typeface="Times New Roman"/>
            </a:endParaRPr>
          </a:p>
          <a:p>
            <a:pPr marL="0" lvl="0" indent="0" algn="l" rtl="0">
              <a:lnSpc>
                <a:spcPct val="100000"/>
              </a:lnSpc>
              <a:spcBef>
                <a:spcPts val="360"/>
              </a:spcBef>
              <a:spcAft>
                <a:spcPts val="0"/>
              </a:spcAft>
              <a:buSzPts val="1800"/>
              <a:buNone/>
            </a:pPr>
            <a:endParaRPr sz="1800">
              <a:solidFill>
                <a:srgbClr val="161B3D"/>
              </a:solidFill>
              <a:highlight>
                <a:srgbClr val="FFFFFF"/>
              </a:highlight>
              <a:latin typeface="Times New Roman"/>
              <a:ea typeface="Times New Roman"/>
              <a:cs typeface="Times New Roman"/>
              <a:sym typeface="Times New Roman"/>
            </a:endParaRPr>
          </a:p>
          <a:p>
            <a:pPr marL="0" lvl="0" indent="0" algn="l" rtl="0">
              <a:lnSpc>
                <a:spcPct val="100000"/>
              </a:lnSpc>
              <a:spcBef>
                <a:spcPts val="360"/>
              </a:spcBef>
              <a:spcAft>
                <a:spcPts val="0"/>
              </a:spcAft>
              <a:buSzPts val="1800"/>
              <a:buNone/>
            </a:pPr>
            <a:r>
              <a:rPr lang="en-US" sz="1800">
                <a:solidFill>
                  <a:srgbClr val="24292E"/>
                </a:solidFill>
                <a:highlight>
                  <a:srgbClr val="FFFFFF"/>
                </a:highlight>
                <a:latin typeface="Times New Roman"/>
                <a:ea typeface="Times New Roman"/>
                <a:cs typeface="Times New Roman"/>
                <a:sym typeface="Times New Roman"/>
              </a:rPr>
              <a:t>Tesseract has unicode (UTF-8) support, and can recognize more than 100 languages. </a:t>
            </a:r>
            <a:r>
              <a:rPr lang="en-US" sz="1800">
                <a:solidFill>
                  <a:srgbClr val="161B3D"/>
                </a:solidFill>
                <a:highlight>
                  <a:srgbClr val="FFFFFF"/>
                </a:highlight>
                <a:latin typeface="Times New Roman"/>
                <a:ea typeface="Times New Roman"/>
                <a:cs typeface="Times New Roman"/>
                <a:sym typeface="Times New Roman"/>
              </a:rPr>
              <a:t>Legacy Tesseract 3.x was dependant on the multi-stage process where we can differentiate steps:</a:t>
            </a:r>
            <a:endParaRPr sz="1800">
              <a:solidFill>
                <a:srgbClr val="161B3D"/>
              </a:solidFill>
              <a:highlight>
                <a:srgbClr val="FFFFFF"/>
              </a:highlight>
              <a:latin typeface="Times New Roman"/>
              <a:ea typeface="Times New Roman"/>
              <a:cs typeface="Times New Roman"/>
              <a:sym typeface="Times New Roman"/>
            </a:endParaRPr>
          </a:p>
          <a:p>
            <a:pPr marL="596900" lvl="0" indent="-342900" algn="l" rtl="0">
              <a:lnSpc>
                <a:spcPct val="115000"/>
              </a:lnSpc>
              <a:spcBef>
                <a:spcPts val="0"/>
              </a:spcBef>
              <a:spcAft>
                <a:spcPts val="0"/>
              </a:spcAft>
              <a:buClr>
                <a:srgbClr val="161B3D"/>
              </a:buClr>
              <a:buSzPts val="1800"/>
              <a:buFont typeface="Times New Roman"/>
              <a:buChar char="●"/>
            </a:pPr>
            <a:r>
              <a:rPr lang="en-US" sz="1800">
                <a:solidFill>
                  <a:srgbClr val="161B3D"/>
                </a:solidFill>
                <a:highlight>
                  <a:srgbClr val="FFFFFF"/>
                </a:highlight>
                <a:latin typeface="Times New Roman"/>
                <a:ea typeface="Times New Roman"/>
                <a:cs typeface="Times New Roman"/>
                <a:sym typeface="Times New Roman"/>
              </a:rPr>
              <a:t>Word finding</a:t>
            </a:r>
            <a:endParaRPr sz="1800">
              <a:solidFill>
                <a:srgbClr val="161B3D"/>
              </a:solidFill>
              <a:highlight>
                <a:srgbClr val="FFFFFF"/>
              </a:highlight>
              <a:latin typeface="Times New Roman"/>
              <a:ea typeface="Times New Roman"/>
              <a:cs typeface="Times New Roman"/>
              <a:sym typeface="Times New Roman"/>
            </a:endParaRPr>
          </a:p>
          <a:p>
            <a:pPr marL="596900" lvl="0" indent="-342900" algn="l" rtl="0">
              <a:lnSpc>
                <a:spcPct val="115000"/>
              </a:lnSpc>
              <a:spcBef>
                <a:spcPts val="0"/>
              </a:spcBef>
              <a:spcAft>
                <a:spcPts val="0"/>
              </a:spcAft>
              <a:buClr>
                <a:srgbClr val="161B3D"/>
              </a:buClr>
              <a:buSzPts val="1800"/>
              <a:buFont typeface="Times New Roman"/>
              <a:buChar char="●"/>
            </a:pPr>
            <a:r>
              <a:rPr lang="en-US" sz="1800">
                <a:solidFill>
                  <a:srgbClr val="161B3D"/>
                </a:solidFill>
                <a:highlight>
                  <a:srgbClr val="FFFFFF"/>
                </a:highlight>
                <a:latin typeface="Times New Roman"/>
                <a:ea typeface="Times New Roman"/>
                <a:cs typeface="Times New Roman"/>
                <a:sym typeface="Times New Roman"/>
              </a:rPr>
              <a:t>Line finding</a:t>
            </a:r>
            <a:endParaRPr sz="1800">
              <a:solidFill>
                <a:srgbClr val="161B3D"/>
              </a:solidFill>
              <a:highlight>
                <a:srgbClr val="FFFFFF"/>
              </a:highlight>
              <a:latin typeface="Times New Roman"/>
              <a:ea typeface="Times New Roman"/>
              <a:cs typeface="Times New Roman"/>
              <a:sym typeface="Times New Roman"/>
            </a:endParaRPr>
          </a:p>
          <a:p>
            <a:pPr marL="596900" lvl="0" indent="-342900" algn="l" rtl="0">
              <a:lnSpc>
                <a:spcPct val="115000"/>
              </a:lnSpc>
              <a:spcBef>
                <a:spcPts val="0"/>
              </a:spcBef>
              <a:spcAft>
                <a:spcPts val="0"/>
              </a:spcAft>
              <a:buClr>
                <a:srgbClr val="161B3D"/>
              </a:buClr>
              <a:buSzPts val="1800"/>
              <a:buFont typeface="Times New Roman"/>
              <a:buChar char="●"/>
            </a:pPr>
            <a:r>
              <a:rPr lang="en-US" sz="1800">
                <a:solidFill>
                  <a:srgbClr val="161B3D"/>
                </a:solidFill>
                <a:highlight>
                  <a:srgbClr val="FFFFFF"/>
                </a:highlight>
                <a:latin typeface="Times New Roman"/>
                <a:ea typeface="Times New Roman"/>
                <a:cs typeface="Times New Roman"/>
                <a:sym typeface="Times New Roman"/>
              </a:rPr>
              <a:t>Character classification</a:t>
            </a:r>
            <a:endParaRPr sz="1800">
              <a:solidFill>
                <a:srgbClr val="24292E"/>
              </a:solidFill>
              <a:highlight>
                <a:srgbClr val="FFFFFF"/>
              </a:highlight>
              <a:latin typeface="Times New Roman"/>
              <a:ea typeface="Times New Roman"/>
              <a:cs typeface="Times New Roman"/>
              <a:sym typeface="Times New Roman"/>
            </a:endParaRPr>
          </a:p>
          <a:p>
            <a:pPr marL="0" lvl="0" indent="0" algn="l" rtl="0">
              <a:lnSpc>
                <a:spcPct val="115000"/>
              </a:lnSpc>
              <a:spcBef>
                <a:spcPts val="4600"/>
              </a:spcBef>
              <a:spcAft>
                <a:spcPts val="4600"/>
              </a:spcAft>
              <a:buSzPts val="1800"/>
              <a:buNone/>
            </a:pPr>
            <a:r>
              <a:rPr lang="en-US" sz="1800">
                <a:solidFill>
                  <a:srgbClr val="161B3D"/>
                </a:solidFill>
                <a:highlight>
                  <a:srgbClr val="FFFFFF"/>
                </a:highlight>
                <a:latin typeface="Times New Roman"/>
                <a:ea typeface="Times New Roman"/>
                <a:cs typeface="Times New Roman"/>
                <a:sym typeface="Times New Roman"/>
              </a:rPr>
              <a:t>Modernization of the Tesseract tool was an effort on code cleaning and adding a new LSTM model. The input image is processed in boxes (rectangle) line by line feeding into the LSTM model and giving output.</a:t>
            </a:r>
            <a:endParaRPr sz="1800">
              <a:solidFill>
                <a:srgbClr val="24292E"/>
              </a:solidFill>
              <a:highlight>
                <a:srgbClr val="FFFFFF"/>
              </a:highlight>
              <a:latin typeface="Times New Roman"/>
              <a:ea typeface="Times New Roman"/>
              <a:cs typeface="Times New Roman"/>
              <a:sym typeface="Times New Roman"/>
            </a:endParaRPr>
          </a:p>
        </p:txBody>
      </p:sp>
      <p:sp>
        <p:nvSpPr>
          <p:cNvPr id="320" name="Google Shape;320;p2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24</a:t>
            </a:fld>
            <a:endParaRPr>
              <a:latin typeface="Times New Roman"/>
              <a:ea typeface="Times New Roman"/>
              <a:cs typeface="Times New Roman"/>
              <a:sym typeface="Times New Roman"/>
            </a:endParaRPr>
          </a:p>
        </p:txBody>
      </p:sp>
      <p:sp>
        <p:nvSpPr>
          <p:cNvPr id="321" name="Google Shape;321;p25"/>
          <p:cNvSpPr txBox="1"/>
          <p:nvPr/>
        </p:nvSpPr>
        <p:spPr>
          <a:xfrm>
            <a:off x="3172200" y="6356350"/>
            <a:ext cx="27996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latin typeface="Times New Roman"/>
                <a:ea typeface="Times New Roman"/>
                <a:cs typeface="Times New Roman"/>
                <a:sym typeface="Times New Roman"/>
              </a:rPr>
              <a:t>Tesseract OCR using pytesseract</a:t>
            </a:r>
            <a:endParaRPr>
              <a:latin typeface="Times New Roman"/>
              <a:ea typeface="Times New Roman"/>
              <a:cs typeface="Times New Roman"/>
              <a:sym typeface="Times New Roman"/>
            </a:endParaRPr>
          </a:p>
        </p:txBody>
      </p:sp>
      <p:sp>
        <p:nvSpPr>
          <p:cNvPr id="328" name="Google Shape;328;p2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pic>
        <p:nvPicPr>
          <p:cNvPr id="329" name="Google Shape;329;p26"/>
          <p:cNvPicPr preferRelativeResize="0"/>
          <p:nvPr/>
        </p:nvPicPr>
        <p:blipFill rotWithShape="1">
          <a:blip r:embed="rId3">
            <a:alphaModFix/>
          </a:blip>
          <a:srcRect/>
          <a:stretch/>
        </p:blipFill>
        <p:spPr>
          <a:xfrm>
            <a:off x="2284799" y="1727624"/>
            <a:ext cx="3819849" cy="928650"/>
          </a:xfrm>
          <a:prstGeom prst="rect">
            <a:avLst/>
          </a:prstGeom>
          <a:noFill/>
          <a:ln>
            <a:noFill/>
          </a:ln>
        </p:spPr>
      </p:pic>
      <p:sp>
        <p:nvSpPr>
          <p:cNvPr id="330" name="Google Shape;330;p26"/>
          <p:cNvSpPr/>
          <p:nvPr/>
        </p:nvSpPr>
        <p:spPr>
          <a:xfrm>
            <a:off x="3836125" y="3184725"/>
            <a:ext cx="633300" cy="13389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6"/>
          <p:cNvSpPr txBox="1"/>
          <p:nvPr/>
        </p:nvSpPr>
        <p:spPr>
          <a:xfrm>
            <a:off x="3130375" y="4849450"/>
            <a:ext cx="2044800" cy="92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rgbClr val="000000"/>
                </a:solidFill>
                <a:latin typeface="Calibri"/>
                <a:ea typeface="Calibri"/>
                <a:cs typeface="Calibri"/>
                <a:sym typeface="Calibri"/>
              </a:rPr>
              <a:t>M4587</a:t>
            </a:r>
            <a:endParaRPr sz="4800" b="0" i="0" u="none" strike="noStrike" cap="none">
              <a:solidFill>
                <a:srgbClr val="000000"/>
              </a:solidFill>
              <a:latin typeface="Calibri"/>
              <a:ea typeface="Calibri"/>
              <a:cs typeface="Calibri"/>
              <a:sym typeface="Calibri"/>
            </a:endParaRPr>
          </a:p>
        </p:txBody>
      </p:sp>
      <p:sp>
        <p:nvSpPr>
          <p:cNvPr id="332" name="Google Shape;332;p26"/>
          <p:cNvSpPr txBox="1"/>
          <p:nvPr/>
        </p:nvSpPr>
        <p:spPr>
          <a:xfrm>
            <a:off x="3199050" y="6290700"/>
            <a:ext cx="2745900" cy="430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Prediction Filtering</a:t>
            </a:r>
            <a:endParaRPr>
              <a:latin typeface="Times New Roman"/>
              <a:ea typeface="Times New Roman"/>
              <a:cs typeface="Times New Roman"/>
              <a:sym typeface="Times New Roman"/>
            </a:endParaRPr>
          </a:p>
        </p:txBody>
      </p:sp>
      <p:sp>
        <p:nvSpPr>
          <p:cNvPr id="339" name="Google Shape;339;p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pic>
        <p:nvPicPr>
          <p:cNvPr id="340" name="Google Shape;340;p27"/>
          <p:cNvPicPr preferRelativeResize="0"/>
          <p:nvPr/>
        </p:nvPicPr>
        <p:blipFill rotWithShape="1">
          <a:blip r:embed="rId3">
            <a:alphaModFix/>
          </a:blip>
          <a:srcRect/>
          <a:stretch/>
        </p:blipFill>
        <p:spPr>
          <a:xfrm>
            <a:off x="604825" y="3171813"/>
            <a:ext cx="2476500" cy="514350"/>
          </a:xfrm>
          <a:prstGeom prst="rect">
            <a:avLst/>
          </a:prstGeom>
          <a:noFill/>
          <a:ln>
            <a:noFill/>
          </a:ln>
        </p:spPr>
      </p:pic>
      <p:pic>
        <p:nvPicPr>
          <p:cNvPr id="341" name="Google Shape;341;p27"/>
          <p:cNvPicPr preferRelativeResize="0"/>
          <p:nvPr/>
        </p:nvPicPr>
        <p:blipFill rotWithShape="1">
          <a:blip r:embed="rId4">
            <a:alphaModFix/>
          </a:blip>
          <a:srcRect/>
          <a:stretch/>
        </p:blipFill>
        <p:spPr>
          <a:xfrm>
            <a:off x="457200" y="1417638"/>
            <a:ext cx="2771775" cy="1362075"/>
          </a:xfrm>
          <a:prstGeom prst="rect">
            <a:avLst/>
          </a:prstGeom>
          <a:noFill/>
          <a:ln>
            <a:noFill/>
          </a:ln>
        </p:spPr>
      </p:pic>
      <p:sp>
        <p:nvSpPr>
          <p:cNvPr id="342" name="Google Shape;342;p27"/>
          <p:cNvSpPr txBox="1"/>
          <p:nvPr/>
        </p:nvSpPr>
        <p:spPr>
          <a:xfrm>
            <a:off x="4650400" y="1918075"/>
            <a:ext cx="4342800" cy="18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Calibri"/>
                <a:ea typeface="Calibri"/>
                <a:cs typeface="Calibri"/>
                <a:sym typeface="Calibri"/>
              </a:rPr>
              <a:t>1026        - (ACCEPT)</a:t>
            </a:r>
            <a:endParaRPr sz="3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Calibri"/>
                <a:ea typeface="Calibri"/>
                <a:cs typeface="Calibri"/>
                <a:sym typeface="Calibri"/>
              </a:rPr>
              <a:t>CHARITY  - (REJECT)</a:t>
            </a:r>
            <a:endParaRPr sz="3600" b="0" i="0" u="none" strike="noStrike" cap="none">
              <a:solidFill>
                <a:srgbClr val="000000"/>
              </a:solidFill>
              <a:latin typeface="Calibri"/>
              <a:ea typeface="Calibri"/>
              <a:cs typeface="Calibri"/>
              <a:sym typeface="Calibri"/>
            </a:endParaRPr>
          </a:p>
        </p:txBody>
      </p:sp>
      <p:sp>
        <p:nvSpPr>
          <p:cNvPr id="343" name="Google Shape;343;p27"/>
          <p:cNvSpPr/>
          <p:nvPr/>
        </p:nvSpPr>
        <p:spPr>
          <a:xfrm>
            <a:off x="3492325" y="2279975"/>
            <a:ext cx="899700" cy="2895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7"/>
          <p:cNvSpPr/>
          <p:nvPr/>
        </p:nvSpPr>
        <p:spPr>
          <a:xfrm>
            <a:off x="3492325" y="3284250"/>
            <a:ext cx="899700" cy="2895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7"/>
          <p:cNvSpPr txBox="1"/>
          <p:nvPr/>
        </p:nvSpPr>
        <p:spPr>
          <a:xfrm>
            <a:off x="918850" y="4708925"/>
            <a:ext cx="7056900" cy="114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Times New Roman"/>
                <a:ea typeface="Times New Roman"/>
                <a:cs typeface="Times New Roman"/>
                <a:sym typeface="Times New Roman"/>
              </a:rPr>
              <a:t>All the texts will be predicted in the images. Thus to be specific one can define a </a:t>
            </a:r>
            <a:r>
              <a:rPr lang="en-US" sz="2400" b="1" i="0" u="none" strike="noStrike" cap="none">
                <a:solidFill>
                  <a:srgbClr val="000000"/>
                </a:solidFill>
                <a:latin typeface="Times New Roman"/>
                <a:ea typeface="Times New Roman"/>
                <a:cs typeface="Times New Roman"/>
                <a:sym typeface="Times New Roman"/>
              </a:rPr>
              <a:t>regular expression</a:t>
            </a:r>
            <a:r>
              <a:rPr lang="en-US" sz="2400" b="0" i="0" u="none" strike="noStrike" cap="none">
                <a:solidFill>
                  <a:srgbClr val="000000"/>
                </a:solidFill>
                <a:latin typeface="Times New Roman"/>
                <a:ea typeface="Times New Roman"/>
                <a:cs typeface="Times New Roman"/>
                <a:sym typeface="Times New Roman"/>
              </a:rPr>
              <a:t> specific to the BIB numbers to filter out the other texts.</a:t>
            </a:r>
            <a:endParaRPr sz="2400" b="0" i="0" u="none" strike="noStrike" cap="none">
              <a:solidFill>
                <a:srgbClr val="000000"/>
              </a:solidFill>
              <a:latin typeface="Times New Roman"/>
              <a:ea typeface="Times New Roman"/>
              <a:cs typeface="Times New Roman"/>
              <a:sym typeface="Times New Roman"/>
            </a:endParaRPr>
          </a:p>
        </p:txBody>
      </p:sp>
      <p:sp>
        <p:nvSpPr>
          <p:cNvPr id="346" name="Google Shape;346;p27"/>
          <p:cNvSpPr txBox="1"/>
          <p:nvPr/>
        </p:nvSpPr>
        <p:spPr>
          <a:xfrm>
            <a:off x="3186150" y="6273250"/>
            <a:ext cx="2771700" cy="44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
        <p:nvSpPr>
          <p:cNvPr id="353" name="Google Shape;353;p28"/>
          <p:cNvSpPr txBox="1"/>
          <p:nvPr/>
        </p:nvSpPr>
        <p:spPr>
          <a:xfrm>
            <a:off x="1574300" y="271400"/>
            <a:ext cx="5645700" cy="68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Times New Roman"/>
                <a:ea typeface="Times New Roman"/>
                <a:cs typeface="Times New Roman"/>
                <a:sym typeface="Times New Roman"/>
              </a:rPr>
              <a:t>INPUT</a:t>
            </a:r>
            <a:endParaRPr sz="3000" b="0" i="0" u="none" strike="noStrike" cap="none">
              <a:solidFill>
                <a:srgbClr val="000000"/>
              </a:solidFill>
              <a:latin typeface="Times New Roman"/>
              <a:ea typeface="Times New Roman"/>
              <a:cs typeface="Times New Roman"/>
              <a:sym typeface="Times New Roman"/>
            </a:endParaRPr>
          </a:p>
        </p:txBody>
      </p:sp>
      <p:pic>
        <p:nvPicPr>
          <p:cNvPr id="354" name="Google Shape;354;p28"/>
          <p:cNvPicPr preferRelativeResize="0"/>
          <p:nvPr/>
        </p:nvPicPr>
        <p:blipFill rotWithShape="1">
          <a:blip r:embed="rId3">
            <a:alphaModFix/>
          </a:blip>
          <a:srcRect/>
          <a:stretch/>
        </p:blipFill>
        <p:spPr>
          <a:xfrm>
            <a:off x="295500" y="1111400"/>
            <a:ext cx="8619900" cy="5746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9"/>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361" name="Google Shape;361;p29"/>
          <p:cNvSpPr txBox="1"/>
          <p:nvPr/>
        </p:nvSpPr>
        <p:spPr>
          <a:xfrm>
            <a:off x="1574300" y="271400"/>
            <a:ext cx="5645700" cy="68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Times New Roman"/>
                <a:ea typeface="Times New Roman"/>
                <a:cs typeface="Times New Roman"/>
                <a:sym typeface="Times New Roman"/>
              </a:rPr>
              <a:t>OUTPUT</a:t>
            </a:r>
            <a:endParaRPr sz="3000" b="0" i="0" u="none" strike="noStrike" cap="none">
              <a:solidFill>
                <a:srgbClr val="000000"/>
              </a:solidFill>
              <a:latin typeface="Times New Roman"/>
              <a:ea typeface="Times New Roman"/>
              <a:cs typeface="Times New Roman"/>
              <a:sym typeface="Times New Roman"/>
            </a:endParaRPr>
          </a:p>
        </p:txBody>
      </p:sp>
      <p:pic>
        <p:nvPicPr>
          <p:cNvPr id="362" name="Google Shape;362;p29"/>
          <p:cNvPicPr preferRelativeResize="0"/>
          <p:nvPr/>
        </p:nvPicPr>
        <p:blipFill rotWithShape="1">
          <a:blip r:embed="rId3">
            <a:alphaModFix/>
          </a:blip>
          <a:srcRect/>
          <a:stretch/>
        </p:blipFill>
        <p:spPr>
          <a:xfrm>
            <a:off x="304800" y="1111400"/>
            <a:ext cx="8534400" cy="568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0"/>
          <p:cNvSpPr txBox="1">
            <a:spLocks noGrp="1"/>
          </p:cNvSpPr>
          <p:nvPr>
            <p:ph type="title"/>
          </p:nvPr>
        </p:nvSpPr>
        <p:spPr>
          <a:xfrm>
            <a:off x="457200" y="2538313"/>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Times New Roman"/>
              <a:buNone/>
            </a:pPr>
            <a:r>
              <a:rPr lang="en-US" sz="3959">
                <a:solidFill>
                  <a:schemeClr val="dk1"/>
                </a:solidFill>
                <a:latin typeface="Times New Roman"/>
                <a:ea typeface="Times New Roman"/>
                <a:cs typeface="Times New Roman"/>
                <a:sym typeface="Times New Roman"/>
              </a:rPr>
              <a:t>Working demo along with validation</a:t>
            </a:r>
            <a:endParaRPr sz="3959"/>
          </a:p>
        </p:txBody>
      </p:sp>
      <p:sp>
        <p:nvSpPr>
          <p:cNvPr id="368" name="Google Shape;368;p3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370" name="Google Shape;370;p30"/>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369" name="Google Shape;369;p30"/>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371" name="Google Shape;371;p30"/>
          <p:cNvSpPr txBox="1"/>
          <p:nvPr/>
        </p:nvSpPr>
        <p:spPr>
          <a:xfrm>
            <a:off x="-14775" y="5838175"/>
            <a:ext cx="118200" cy="1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transition spd="med">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74a87caf66_0_22"/>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Abstract</a:t>
            </a:r>
            <a:endParaRPr/>
          </a:p>
        </p:txBody>
      </p:sp>
      <p:sp>
        <p:nvSpPr>
          <p:cNvPr id="120" name="Google Shape;120;g74a87caf66_0_22"/>
          <p:cNvSpPr txBox="1">
            <a:spLocks noGrp="1"/>
          </p:cNvSpPr>
          <p:nvPr>
            <p:ph idx="1"/>
          </p:nvPr>
        </p:nvSpPr>
        <p:spPr>
          <a:xfrm>
            <a:off x="457200" y="1188450"/>
            <a:ext cx="8229600" cy="44811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just" rtl="0">
              <a:lnSpc>
                <a:spcPct val="100000"/>
              </a:lnSpc>
              <a:spcBef>
                <a:spcPts val="360"/>
              </a:spcBef>
              <a:spcAft>
                <a:spcPts val="0"/>
              </a:spcAft>
              <a:buSzPts val="1800"/>
              <a:buNone/>
            </a:pPr>
            <a:r>
              <a:rPr lang="en-US" sz="2000">
                <a:latin typeface="Times New Roman"/>
                <a:ea typeface="Times New Roman"/>
                <a:cs typeface="Times New Roman"/>
                <a:sym typeface="Times New Roman"/>
              </a:rPr>
              <a:t>In this project, by using deep learning and image processing we aim to create a system which will identify and recognize Bib number in </a:t>
            </a:r>
            <a:r>
              <a:rPr lang="en-US" sz="1050">
                <a:solidFill>
                  <a:srgbClr val="111111"/>
                </a:solidFill>
                <a:highlight>
                  <a:srgbClr val="FFFFFF"/>
                </a:highlight>
                <a:latin typeface="Times New Roman"/>
                <a:ea typeface="Times New Roman"/>
                <a:cs typeface="Times New Roman"/>
                <a:sym typeface="Times New Roman"/>
              </a:rPr>
              <a:t> </a:t>
            </a:r>
            <a:r>
              <a:rPr lang="en-US" sz="2000">
                <a:solidFill>
                  <a:srgbClr val="111111"/>
                </a:solidFill>
                <a:highlight>
                  <a:srgbClr val="FFFFFF"/>
                </a:highlight>
                <a:latin typeface="Times New Roman"/>
                <a:ea typeface="Times New Roman"/>
                <a:cs typeface="Times New Roman"/>
                <a:sym typeface="Times New Roman"/>
              </a:rPr>
              <a:t>natural image collections</a:t>
            </a:r>
            <a:r>
              <a:rPr lang="en-US" sz="2000">
                <a:latin typeface="Times New Roman"/>
                <a:ea typeface="Times New Roman"/>
                <a:cs typeface="Times New Roman"/>
                <a:sym typeface="Times New Roman"/>
              </a:rPr>
              <a:t> associated with each marathon runner. A bib is </a:t>
            </a:r>
            <a:r>
              <a:rPr lang="en-US" sz="2000">
                <a:solidFill>
                  <a:srgbClr val="111111"/>
                </a:solidFill>
                <a:highlight>
                  <a:srgbClr val="FFFFFF"/>
                </a:highlight>
                <a:latin typeface="Times New Roman"/>
                <a:ea typeface="Times New Roman"/>
                <a:cs typeface="Times New Roman"/>
                <a:sym typeface="Times New Roman"/>
              </a:rPr>
              <a:t>typically a piece of durable paper or cardboard bearing a number as well as the event/sponsor logo that is attached to the body of a marathon runner</a:t>
            </a:r>
            <a:r>
              <a:rPr lang="en-US" sz="1050">
                <a:solidFill>
                  <a:srgbClr val="111111"/>
                </a:solidFill>
                <a:highlight>
                  <a:srgbClr val="FFFFFF"/>
                </a:highlight>
                <a:latin typeface="Roboto"/>
                <a:ea typeface="Roboto"/>
                <a:cs typeface="Roboto"/>
                <a:sym typeface="Roboto"/>
              </a:rPr>
              <a:t>. </a:t>
            </a:r>
            <a:r>
              <a:rPr lang="en-US" sz="2000">
                <a:latin typeface="Times New Roman"/>
                <a:ea typeface="Times New Roman"/>
                <a:cs typeface="Times New Roman"/>
                <a:sym typeface="Times New Roman"/>
              </a:rPr>
              <a:t>The bib has a unique bib number, printed in big fonts, along with the runner’s name and some other text. Our system will help the marathon managing staff to upload any natural image of the marathon and get the bib no. associated with that image. Along with pictures, a video of marathon can also be uploaded to get frames of images containing bib no.s as recognised by our system and all the information about the occurrence of a bib in the video will be stored in a downloadable file using OpenCV EAST text detector and tesseract-OCR.</a:t>
            </a:r>
            <a:endParaRPr sz="2000">
              <a:latin typeface="Times New Roman"/>
              <a:ea typeface="Times New Roman"/>
              <a:cs typeface="Times New Roman"/>
              <a:sym typeface="Times New Roman"/>
            </a:endParaRPr>
          </a:p>
          <a:p>
            <a:pPr marL="0" lvl="0" indent="0" algn="just" rtl="0">
              <a:lnSpc>
                <a:spcPct val="100000"/>
              </a:lnSpc>
              <a:spcBef>
                <a:spcPts val="360"/>
              </a:spcBef>
              <a:spcAft>
                <a:spcPts val="0"/>
              </a:spcAft>
              <a:buSzPts val="1800"/>
              <a:buNone/>
            </a:pPr>
            <a:r>
              <a:rPr lang="en-US" sz="2000">
                <a:latin typeface="Times New Roman"/>
                <a:ea typeface="Times New Roman"/>
                <a:cs typeface="Times New Roman"/>
                <a:sym typeface="Times New Roman"/>
              </a:rPr>
              <a:t>We aim to also display relevant information which we can gather through images and videos of the marathon in the future. </a:t>
            </a:r>
            <a:endParaRPr sz="2000">
              <a:latin typeface="Times New Roman"/>
              <a:ea typeface="Times New Roman"/>
              <a:cs typeface="Times New Roman"/>
              <a:sym typeface="Times New Roman"/>
            </a:endParaRPr>
          </a:p>
        </p:txBody>
      </p:sp>
      <p:sp>
        <p:nvSpPr>
          <p:cNvPr id="121" name="Google Shape;121;g74a87caf66_0_2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123" name="Google Shape;123;g74a87caf66_0_22"/>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122" name="Google Shape;122;g74a87caf66_0_22"/>
          <p:cNvSpPr txBox="1">
            <a:spLocks noGrp="1"/>
          </p:cNvSpPr>
          <p:nvPr>
            <p:ph type="sldNum" sz="quarter" idx="12"/>
          </p:nvPr>
        </p:nvSpPr>
        <p:spPr>
          <a:xfrm>
            <a:off x="6858000" y="640080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74a87caf66_0_13"/>
          <p:cNvSpPr txBox="1">
            <a:spLocks noGrp="1"/>
          </p:cNvSpPr>
          <p:nvPr>
            <p:ph type="title"/>
          </p:nvPr>
        </p:nvSpPr>
        <p:spPr>
          <a:xfrm>
            <a:off x="1098350" y="308073"/>
            <a:ext cx="7481400" cy="948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Times New Roman"/>
              <a:buNone/>
            </a:pPr>
            <a:r>
              <a:rPr lang="en-US" sz="3959">
                <a:latin typeface="Times New Roman"/>
                <a:ea typeface="Times New Roman"/>
                <a:cs typeface="Times New Roman"/>
                <a:sym typeface="Times New Roman"/>
              </a:rPr>
              <a:t>Result of Image Upload</a:t>
            </a:r>
            <a:endParaRPr sz="3959"/>
          </a:p>
        </p:txBody>
      </p:sp>
      <p:sp>
        <p:nvSpPr>
          <p:cNvPr id="377" name="Google Shape;377;g74a87caf66_0_1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379" name="Google Shape;379;g74a87caf66_0_13"/>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378" name="Google Shape;378;g74a87caf66_0_13"/>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380" name="Google Shape;380;g74a87caf66_0_13"/>
          <p:cNvSpPr txBox="1"/>
          <p:nvPr/>
        </p:nvSpPr>
        <p:spPr>
          <a:xfrm>
            <a:off x="-14775" y="5838175"/>
            <a:ext cx="118200" cy="16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81" name="Google Shape;381;g74a87caf66_0_13"/>
          <p:cNvPicPr preferRelativeResize="0"/>
          <p:nvPr/>
        </p:nvPicPr>
        <p:blipFill rotWithShape="1">
          <a:blip r:embed="rId3">
            <a:alphaModFix/>
          </a:blip>
          <a:srcRect l="9268" t="13003" r="4434" b="5978"/>
          <a:stretch/>
        </p:blipFill>
        <p:spPr>
          <a:xfrm>
            <a:off x="51712" y="1136225"/>
            <a:ext cx="9040574" cy="47740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a:spLocks noGrp="1"/>
          </p:cNvSpPr>
          <p:nvPr>
            <p:ph type="title"/>
          </p:nvPr>
        </p:nvSpPr>
        <p:spPr>
          <a:xfrm>
            <a:off x="457200" y="274646"/>
            <a:ext cx="8229600" cy="754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Times New Roman"/>
              <a:buNone/>
            </a:pPr>
            <a:r>
              <a:rPr lang="en-US" sz="3959">
                <a:latin typeface="Times New Roman"/>
                <a:ea typeface="Times New Roman"/>
                <a:cs typeface="Times New Roman"/>
                <a:sym typeface="Times New Roman"/>
              </a:rPr>
              <a:t>Result of Image Upload</a:t>
            </a:r>
            <a:endParaRPr sz="3959"/>
          </a:p>
        </p:txBody>
      </p:sp>
      <p:sp>
        <p:nvSpPr>
          <p:cNvPr id="387" name="Google Shape;387;p31"/>
          <p:cNvSpPr txBox="1">
            <a:spLocks noGrp="1"/>
          </p:cNvSpPr>
          <p:nvPr>
            <p:ph idx="1"/>
          </p:nvPr>
        </p:nvSpPr>
        <p:spPr>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lvl="0" indent="-190500" algn="just" rtl="0">
              <a:lnSpc>
                <a:spcPct val="100000"/>
              </a:lnSpc>
              <a:spcBef>
                <a:spcPts val="0"/>
              </a:spcBef>
              <a:spcAft>
                <a:spcPts val="0"/>
              </a:spcAft>
              <a:buClr>
                <a:srgbClr val="FF0000"/>
              </a:buClr>
              <a:buSzPts val="2400"/>
              <a:buNone/>
            </a:pPr>
            <a:endParaRPr/>
          </a:p>
        </p:txBody>
      </p:sp>
      <p:sp>
        <p:nvSpPr>
          <p:cNvPr id="388" name="Google Shape;388;p3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390" name="Google Shape;390;p31"/>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389" name="Google Shape;389;p31"/>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pic>
        <p:nvPicPr>
          <p:cNvPr id="391" name="Google Shape;391;p31"/>
          <p:cNvPicPr preferRelativeResize="0"/>
          <p:nvPr/>
        </p:nvPicPr>
        <p:blipFill rotWithShape="1">
          <a:blip r:embed="rId3">
            <a:alphaModFix/>
          </a:blip>
          <a:srcRect/>
          <a:stretch/>
        </p:blipFill>
        <p:spPr>
          <a:xfrm>
            <a:off x="0" y="1182657"/>
            <a:ext cx="9143999" cy="5020235"/>
          </a:xfrm>
          <a:prstGeom prst="rect">
            <a:avLst/>
          </a:prstGeom>
          <a:noFill/>
          <a:ln>
            <a:noFill/>
          </a:ln>
        </p:spPr>
      </p:pic>
    </p:spTree>
  </p:cSld>
  <p:clrMapOvr>
    <a:masterClrMapping/>
  </p:clrMapOvr>
  <p:transition spd="med">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2"/>
          <p:cNvSpPr txBox="1">
            <a:spLocks noGrp="1"/>
          </p:cNvSpPr>
          <p:nvPr>
            <p:ph type="title"/>
          </p:nvPr>
        </p:nvSpPr>
        <p:spPr>
          <a:xfrm>
            <a:off x="457200" y="274647"/>
            <a:ext cx="8229600" cy="791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Times New Roman"/>
              <a:buNone/>
            </a:pPr>
            <a:r>
              <a:rPr lang="en-US" sz="3959">
                <a:latin typeface="Times New Roman"/>
                <a:ea typeface="Times New Roman"/>
                <a:cs typeface="Times New Roman"/>
                <a:sym typeface="Times New Roman"/>
              </a:rPr>
              <a:t>Result of a video uploaded</a:t>
            </a:r>
            <a:endParaRPr sz="3959"/>
          </a:p>
        </p:txBody>
      </p:sp>
      <p:sp>
        <p:nvSpPr>
          <p:cNvPr id="397" name="Google Shape;397;p32"/>
          <p:cNvSpPr txBox="1">
            <a:spLocks noGrp="1"/>
          </p:cNvSpPr>
          <p:nvPr>
            <p:ph idx="1"/>
          </p:nvPr>
        </p:nvSpPr>
        <p:spPr>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lvl="0" indent="-190500" algn="just" rtl="0">
              <a:lnSpc>
                <a:spcPct val="100000"/>
              </a:lnSpc>
              <a:spcBef>
                <a:spcPts val="0"/>
              </a:spcBef>
              <a:spcAft>
                <a:spcPts val="0"/>
              </a:spcAft>
              <a:buClr>
                <a:srgbClr val="FF0000"/>
              </a:buClr>
              <a:buSzPts val="2400"/>
              <a:buNone/>
            </a:pPr>
            <a:endParaRPr/>
          </a:p>
        </p:txBody>
      </p:sp>
      <p:sp>
        <p:nvSpPr>
          <p:cNvPr id="398" name="Google Shape;398;p3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400" name="Google Shape;400;p32"/>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399" name="Google Shape;399;p32"/>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pic>
        <p:nvPicPr>
          <p:cNvPr id="401" name="Google Shape;401;p32"/>
          <p:cNvPicPr preferRelativeResize="0"/>
          <p:nvPr/>
        </p:nvPicPr>
        <p:blipFill rotWithShape="1">
          <a:blip r:embed="rId3">
            <a:alphaModFix/>
          </a:blip>
          <a:srcRect l="11309" t="24222" r="11546" b="4989"/>
          <a:stretch/>
        </p:blipFill>
        <p:spPr>
          <a:xfrm>
            <a:off x="156575" y="1296325"/>
            <a:ext cx="8830848" cy="4829849"/>
          </a:xfrm>
          <a:prstGeom prst="rect">
            <a:avLst/>
          </a:prstGeom>
          <a:noFill/>
          <a:ln>
            <a:noFill/>
          </a:ln>
        </p:spPr>
      </p:pic>
    </p:spTree>
  </p:cSld>
  <p:clrMapOvr>
    <a:masterClrMapping/>
  </p:clrMapOvr>
  <p:transition spd="med">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txBox="1">
            <a:spLocks noGrp="1"/>
          </p:cNvSpPr>
          <p:nvPr>
            <p:ph type="title"/>
          </p:nvPr>
        </p:nvSpPr>
        <p:spPr>
          <a:xfrm>
            <a:off x="712050" y="293821"/>
            <a:ext cx="7719900" cy="731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Times New Roman"/>
              <a:buNone/>
            </a:pPr>
            <a:r>
              <a:rPr lang="en-US" sz="3959">
                <a:latin typeface="Times New Roman"/>
                <a:ea typeface="Times New Roman"/>
                <a:cs typeface="Times New Roman"/>
                <a:sym typeface="Times New Roman"/>
              </a:rPr>
              <a:t>Result of a video uploaded</a:t>
            </a:r>
            <a:endParaRPr sz="3959">
              <a:latin typeface="Times New Roman"/>
              <a:ea typeface="Times New Roman"/>
              <a:cs typeface="Times New Roman"/>
              <a:sym typeface="Times New Roman"/>
            </a:endParaRPr>
          </a:p>
        </p:txBody>
      </p:sp>
      <p:sp>
        <p:nvSpPr>
          <p:cNvPr id="407" name="Google Shape;407;p33"/>
          <p:cNvSpPr txBox="1">
            <a:spLocks noGrp="1"/>
          </p:cNvSpPr>
          <p:nvPr>
            <p:ph idx="1"/>
          </p:nvPr>
        </p:nvSpPr>
        <p:spPr>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lvl="0" indent="-190500" algn="just" rtl="0">
              <a:lnSpc>
                <a:spcPct val="100000"/>
              </a:lnSpc>
              <a:spcBef>
                <a:spcPts val="0"/>
              </a:spcBef>
              <a:spcAft>
                <a:spcPts val="0"/>
              </a:spcAft>
              <a:buClr>
                <a:srgbClr val="FF0000"/>
              </a:buClr>
              <a:buSzPts val="2400"/>
              <a:buNone/>
            </a:pPr>
            <a:endParaRPr/>
          </a:p>
        </p:txBody>
      </p:sp>
      <p:sp>
        <p:nvSpPr>
          <p:cNvPr id="408" name="Google Shape;408;p3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410" name="Google Shape;410;p33"/>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409" name="Google Shape;409;p33"/>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pic>
        <p:nvPicPr>
          <p:cNvPr id="411" name="Google Shape;411;p33"/>
          <p:cNvPicPr preferRelativeResize="0"/>
          <p:nvPr/>
        </p:nvPicPr>
        <p:blipFill rotWithShape="1">
          <a:blip r:embed="rId3">
            <a:alphaModFix/>
          </a:blip>
          <a:srcRect/>
          <a:stretch/>
        </p:blipFill>
        <p:spPr>
          <a:xfrm>
            <a:off x="457200" y="1118975"/>
            <a:ext cx="8489126" cy="5007199"/>
          </a:xfrm>
          <a:prstGeom prst="rect">
            <a:avLst/>
          </a:prstGeom>
          <a:noFill/>
          <a:ln>
            <a:noFill/>
          </a:ln>
        </p:spPr>
      </p:pic>
    </p:spTree>
  </p:cSld>
  <p:clrMapOvr>
    <a:masterClrMapping/>
  </p:clrMapOvr>
  <p:transition spd="med">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4"/>
          <p:cNvSpPr txBox="1">
            <a:spLocks noGrp="1"/>
          </p:cNvSpPr>
          <p:nvPr>
            <p:ph type="title"/>
          </p:nvPr>
        </p:nvSpPr>
        <p:spPr>
          <a:xfrm>
            <a:off x="457200" y="-4"/>
            <a:ext cx="7719900" cy="731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959"/>
              <a:buFont typeface="Times New Roman"/>
              <a:buNone/>
            </a:pPr>
            <a:r>
              <a:rPr lang="en-US" sz="3559">
                <a:latin typeface="Times New Roman"/>
                <a:ea typeface="Times New Roman"/>
                <a:cs typeface="Times New Roman"/>
                <a:sym typeface="Times New Roman"/>
              </a:rPr>
              <a:t>Result from webcam</a:t>
            </a:r>
            <a:endParaRPr sz="3559"/>
          </a:p>
        </p:txBody>
      </p:sp>
      <p:sp>
        <p:nvSpPr>
          <p:cNvPr id="417" name="Google Shape;417;p3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419" name="Google Shape;419;p34"/>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418" name="Google Shape;418;p34"/>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420" name="Google Shape;420;p34"/>
          <p:cNvPicPr preferRelativeResize="0"/>
          <p:nvPr/>
        </p:nvPicPr>
        <p:blipFill rotWithShape="1">
          <a:blip r:embed="rId3">
            <a:alphaModFix/>
          </a:blip>
          <a:srcRect l="15108" r="15102" b="17849"/>
          <a:stretch/>
        </p:blipFill>
        <p:spPr>
          <a:xfrm>
            <a:off x="280825" y="646325"/>
            <a:ext cx="5997874" cy="3950300"/>
          </a:xfrm>
          <a:prstGeom prst="rect">
            <a:avLst/>
          </a:prstGeom>
          <a:noFill/>
          <a:ln>
            <a:noFill/>
          </a:ln>
        </p:spPr>
      </p:pic>
      <p:pic>
        <p:nvPicPr>
          <p:cNvPr id="421" name="Google Shape;421;p34"/>
          <p:cNvPicPr preferRelativeResize="0"/>
          <p:nvPr/>
        </p:nvPicPr>
        <p:blipFill rotWithShape="1">
          <a:blip r:embed="rId4">
            <a:alphaModFix/>
          </a:blip>
          <a:srcRect/>
          <a:stretch/>
        </p:blipFill>
        <p:spPr>
          <a:xfrm>
            <a:off x="4572000" y="1755975"/>
            <a:ext cx="4191000" cy="4314825"/>
          </a:xfrm>
          <a:prstGeom prst="rect">
            <a:avLst/>
          </a:prstGeom>
          <a:noFill/>
          <a:ln>
            <a:noFill/>
          </a:ln>
        </p:spPr>
      </p:pic>
      <p:sp>
        <p:nvSpPr>
          <p:cNvPr id="422" name="Google Shape;422;p34"/>
          <p:cNvSpPr txBox="1"/>
          <p:nvPr/>
        </p:nvSpPr>
        <p:spPr>
          <a:xfrm>
            <a:off x="1314450" y="5095200"/>
            <a:ext cx="3132600" cy="59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0000"/>
                </a:solidFill>
                <a:latin typeface="Times New Roman"/>
                <a:ea typeface="Times New Roman"/>
                <a:cs typeface="Times New Roman"/>
                <a:sym typeface="Times New Roman"/>
              </a:rPr>
              <a:t>Output Excel file </a:t>
            </a:r>
            <a:endParaRPr sz="2300" b="0" i="0" u="none" strike="noStrike" cap="none">
              <a:solidFill>
                <a:srgbClr val="000000"/>
              </a:solidFill>
              <a:latin typeface="Times New Roman"/>
              <a:ea typeface="Times New Roman"/>
              <a:cs typeface="Times New Roman"/>
              <a:sym typeface="Times New Roman"/>
            </a:endParaRPr>
          </a:p>
        </p:txBody>
      </p:sp>
      <p:sp>
        <p:nvSpPr>
          <p:cNvPr id="423" name="Google Shape;423;p34"/>
          <p:cNvSpPr/>
          <p:nvPr/>
        </p:nvSpPr>
        <p:spPr>
          <a:xfrm>
            <a:off x="3482550" y="5237250"/>
            <a:ext cx="964500" cy="308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Analysis</a:t>
            </a:r>
            <a:endParaRPr/>
          </a:p>
        </p:txBody>
      </p:sp>
      <p:sp>
        <p:nvSpPr>
          <p:cNvPr id="429" name="Google Shape;429;p35"/>
          <p:cNvSpPr txBox="1">
            <a:spLocks noGrp="1"/>
          </p:cNvSpPr>
          <p:nvPr>
            <p:ph idx="1"/>
          </p:nvPr>
        </p:nvSpPr>
        <p:spPr>
          <a:xfrm>
            <a:off x="457200" y="1285876"/>
            <a:ext cx="8229600" cy="4840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lvl="0" indent="-139700" algn="l" rtl="0">
              <a:lnSpc>
                <a:spcPct val="100000"/>
              </a:lnSpc>
              <a:spcBef>
                <a:spcPts val="640"/>
              </a:spcBef>
              <a:spcAft>
                <a:spcPts val="0"/>
              </a:spcAft>
              <a:buClr>
                <a:schemeClr val="dk1"/>
              </a:buClr>
              <a:buSzPts val="3200"/>
              <a:buNone/>
            </a:pPr>
            <a:r>
              <a:rPr lang="en-US"/>
              <a:t>The model proved to have an accuracy of 60% using the method we have implemented.</a:t>
            </a:r>
            <a:endParaRPr/>
          </a:p>
        </p:txBody>
      </p:sp>
      <p:sp>
        <p:nvSpPr>
          <p:cNvPr id="430" name="Google Shape;430;p3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431" name="Google Shape;431;p35"/>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432" name="Google Shape;432;p35"/>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pic>
        <p:nvPicPr>
          <p:cNvPr id="433" name="Google Shape;433;p35"/>
          <p:cNvPicPr preferRelativeResize="0"/>
          <p:nvPr/>
        </p:nvPicPr>
        <p:blipFill rotWithShape="1">
          <a:blip r:embed="rId3">
            <a:alphaModFix/>
          </a:blip>
          <a:srcRect/>
          <a:stretch/>
        </p:blipFill>
        <p:spPr>
          <a:xfrm>
            <a:off x="1017875" y="2516850"/>
            <a:ext cx="7108250" cy="3609225"/>
          </a:xfrm>
          <a:prstGeom prst="rect">
            <a:avLst/>
          </a:prstGeom>
          <a:noFill/>
          <a:ln>
            <a:noFill/>
          </a:ln>
        </p:spPr>
      </p:pic>
    </p:spTree>
  </p:cSld>
  <p:clrMapOvr>
    <a:masterClrMapping/>
  </p:clrMapOvr>
  <p:transition spd="med">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Drawbacks</a:t>
            </a:r>
            <a:r>
              <a:rPr lang="en-US"/>
              <a:t>:</a:t>
            </a:r>
            <a:endParaRPr/>
          </a:p>
          <a:p>
            <a:pPr marL="0" lvl="0" indent="0" algn="ctr" rtl="0">
              <a:lnSpc>
                <a:spcPct val="100000"/>
              </a:lnSpc>
              <a:spcBef>
                <a:spcPts val="0"/>
              </a:spcBef>
              <a:spcAft>
                <a:spcPts val="0"/>
              </a:spcAft>
              <a:buSzPts val="1800"/>
              <a:buNone/>
            </a:pPr>
            <a:endParaRPr/>
          </a:p>
        </p:txBody>
      </p:sp>
      <p:sp>
        <p:nvSpPr>
          <p:cNvPr id="440" name="Google Shape;440;p36"/>
          <p:cNvSpPr txBox="1">
            <a:spLocks noGrp="1"/>
          </p:cNvSpPr>
          <p:nvPr>
            <p:ph idx="1"/>
          </p:nvPr>
        </p:nvSpPr>
        <p:spPr>
          <a:xfrm>
            <a:off x="457200" y="1165950"/>
            <a:ext cx="8229600" cy="45261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Font typeface="Times New Roman"/>
              <a:buAutoNum type="arabicParenR"/>
            </a:pPr>
            <a:r>
              <a:rPr lang="en-US">
                <a:latin typeface="Times New Roman"/>
                <a:ea typeface="Times New Roman"/>
                <a:cs typeface="Times New Roman"/>
                <a:sym typeface="Times New Roman"/>
              </a:rPr>
              <a:t>Text oriented at an angle have issues in proper detection of BIB.</a:t>
            </a:r>
            <a:endParaRPr>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AutoNum type="arabicParenR"/>
            </a:pPr>
            <a:r>
              <a:rPr lang="en-US">
                <a:latin typeface="Times New Roman"/>
                <a:ea typeface="Times New Roman"/>
                <a:cs typeface="Times New Roman"/>
                <a:sym typeface="Times New Roman"/>
              </a:rPr>
              <a:t>EAST detector is not specific to BIB detection thus will may not be very accurate to BIBs.</a:t>
            </a:r>
            <a:endParaRPr>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AutoNum type="arabicParenR"/>
            </a:pPr>
            <a:r>
              <a:rPr lang="en-US">
                <a:latin typeface="Times New Roman"/>
                <a:ea typeface="Times New Roman"/>
                <a:cs typeface="Times New Roman"/>
                <a:sym typeface="Times New Roman"/>
              </a:rPr>
              <a:t>Sometimes even after proper processing, obstruction in view of BIB can hamper automated identification process.</a:t>
            </a:r>
            <a:endParaRPr>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AutoNum type="arabicParenR"/>
            </a:pPr>
            <a:r>
              <a:rPr lang="en-US">
                <a:latin typeface="Times New Roman"/>
                <a:ea typeface="Times New Roman"/>
                <a:cs typeface="Times New Roman"/>
                <a:sym typeface="Times New Roman"/>
              </a:rPr>
              <a:t>Deployment of 2 NN makes the product complexity high and increases time taken to process an image. </a:t>
            </a:r>
            <a:endParaRPr>
              <a:latin typeface="Times New Roman"/>
              <a:ea typeface="Times New Roman"/>
              <a:cs typeface="Times New Roman"/>
              <a:sym typeface="Times New Roman"/>
            </a:endParaRPr>
          </a:p>
        </p:txBody>
      </p:sp>
      <p:sp>
        <p:nvSpPr>
          <p:cNvPr id="441" name="Google Shape;441;p3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
        <p:nvSpPr>
          <p:cNvPr id="442" name="Google Shape;442;p36"/>
          <p:cNvSpPr txBox="1"/>
          <p:nvPr/>
        </p:nvSpPr>
        <p:spPr>
          <a:xfrm>
            <a:off x="3125400" y="6351400"/>
            <a:ext cx="2893200" cy="37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Improvements:</a:t>
            </a:r>
            <a:endParaRPr>
              <a:latin typeface="Times New Roman"/>
              <a:ea typeface="Times New Roman"/>
              <a:cs typeface="Times New Roman"/>
              <a:sym typeface="Times New Roman"/>
            </a:endParaRPr>
          </a:p>
        </p:txBody>
      </p:sp>
      <p:sp>
        <p:nvSpPr>
          <p:cNvPr id="449" name="Google Shape;449;p3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360"/>
              </a:spcBef>
              <a:spcAft>
                <a:spcPts val="0"/>
              </a:spcAft>
              <a:buSzPts val="1800"/>
              <a:buFont typeface="Times New Roman"/>
              <a:buAutoNum type="arabicParenR"/>
            </a:pPr>
            <a:r>
              <a:rPr lang="en-US">
                <a:latin typeface="Times New Roman"/>
                <a:ea typeface="Times New Roman"/>
                <a:cs typeface="Times New Roman"/>
                <a:sym typeface="Times New Roman"/>
              </a:rPr>
              <a:t>With a proper big database of images, a neural net specific to BIB detection can be designed which will be more specific.</a:t>
            </a:r>
            <a:endParaRPr>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AutoNum type="arabicParenR"/>
            </a:pPr>
            <a:r>
              <a:rPr lang="en-US">
                <a:latin typeface="Times New Roman"/>
                <a:ea typeface="Times New Roman"/>
                <a:cs typeface="Times New Roman"/>
                <a:sym typeface="Times New Roman"/>
              </a:rPr>
              <a:t>For better accuracy in footage detection, cameras can be placed at 2 different angles and at the particular instant the predictions from two angles can analyzed, giving better results</a:t>
            </a:r>
            <a:endParaRPr>
              <a:latin typeface="Times New Roman"/>
              <a:ea typeface="Times New Roman"/>
              <a:cs typeface="Times New Roman"/>
              <a:sym typeface="Times New Roman"/>
            </a:endParaRPr>
          </a:p>
        </p:txBody>
      </p:sp>
      <p:sp>
        <p:nvSpPr>
          <p:cNvPr id="450" name="Google Shape;450;p3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451" name="Google Shape;451;p37"/>
          <p:cNvSpPr txBox="1"/>
          <p:nvPr/>
        </p:nvSpPr>
        <p:spPr>
          <a:xfrm>
            <a:off x="3118650" y="6285700"/>
            <a:ext cx="2906700" cy="50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Improvements: </a:t>
            </a:r>
            <a:endParaRPr>
              <a:latin typeface="Times New Roman"/>
              <a:ea typeface="Times New Roman"/>
              <a:cs typeface="Times New Roman"/>
              <a:sym typeface="Times New Roman"/>
            </a:endParaRPr>
          </a:p>
        </p:txBody>
      </p:sp>
      <p:sp>
        <p:nvSpPr>
          <p:cNvPr id="458" name="Google Shape;458;p3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360"/>
              </a:spcBef>
              <a:spcAft>
                <a:spcPts val="0"/>
              </a:spcAft>
              <a:buSzPts val="1800"/>
              <a:buNone/>
            </a:pPr>
            <a:r>
              <a:rPr lang="en-US">
                <a:latin typeface="Times New Roman"/>
                <a:ea typeface="Times New Roman"/>
                <a:cs typeface="Times New Roman"/>
                <a:sym typeface="Times New Roman"/>
              </a:rPr>
              <a:t>3) Text detection can be coupled with Face recognition and Bibs Numbers can be linked with the person. Thus when BIB is not in view due to some obstruction, facial recognition can identify the participant.</a:t>
            </a:r>
            <a:endParaRPr>
              <a:latin typeface="Times New Roman"/>
              <a:ea typeface="Times New Roman"/>
              <a:cs typeface="Times New Roman"/>
              <a:sym typeface="Times New Roman"/>
            </a:endParaRPr>
          </a:p>
          <a:p>
            <a:pPr marL="457200" lvl="0" indent="0" algn="l" rtl="0">
              <a:lnSpc>
                <a:spcPct val="100000"/>
              </a:lnSpc>
              <a:spcBef>
                <a:spcPts val="360"/>
              </a:spcBef>
              <a:spcAft>
                <a:spcPts val="0"/>
              </a:spcAft>
              <a:buSzPts val="1800"/>
              <a:buNone/>
            </a:pPr>
            <a:r>
              <a:rPr lang="en-US">
                <a:latin typeface="Times New Roman"/>
                <a:ea typeface="Times New Roman"/>
                <a:cs typeface="Times New Roman"/>
                <a:sym typeface="Times New Roman"/>
              </a:rPr>
              <a:t>4) Developers can work with marathon organizers and design BIBs which work best with the model.</a:t>
            </a:r>
            <a:endParaRPr>
              <a:latin typeface="Times New Roman"/>
              <a:ea typeface="Times New Roman"/>
              <a:cs typeface="Times New Roman"/>
              <a:sym typeface="Times New Roman"/>
            </a:endParaRPr>
          </a:p>
        </p:txBody>
      </p:sp>
      <p:sp>
        <p:nvSpPr>
          <p:cNvPr id="459" name="Google Shape;459;p38"/>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
        <p:nvSpPr>
          <p:cNvPr id="460" name="Google Shape;460;p38"/>
          <p:cNvSpPr txBox="1"/>
          <p:nvPr/>
        </p:nvSpPr>
        <p:spPr>
          <a:xfrm>
            <a:off x="3165750" y="6255250"/>
            <a:ext cx="2812500" cy="388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274320" lvl="0" indent="-274320" algn="ctr" rtl="0">
              <a:lnSpc>
                <a:spcPct val="100000"/>
              </a:lnSpc>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Conclusion</a:t>
            </a:r>
            <a:endParaRPr/>
          </a:p>
        </p:txBody>
      </p:sp>
      <p:sp>
        <p:nvSpPr>
          <p:cNvPr id="466" name="Google Shape;466;p39"/>
          <p:cNvSpPr txBox="1">
            <a:spLocks noGrp="1"/>
          </p:cNvSpPr>
          <p:nvPr>
            <p:ph idx="1"/>
          </p:nvPr>
        </p:nvSpPr>
        <p:spPr>
          <a:xfrm>
            <a:off x="457200" y="1321875"/>
            <a:ext cx="8229600" cy="4908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2200">
                <a:highlight>
                  <a:srgbClr val="FFFFFF"/>
                </a:highlight>
                <a:latin typeface="Times New Roman"/>
                <a:ea typeface="Times New Roman"/>
                <a:cs typeface="Times New Roman"/>
                <a:sym typeface="Times New Roman"/>
              </a:rPr>
              <a:t>The system was able to recognize and locate the text/bib no. position in the images and videos. </a:t>
            </a:r>
            <a:r>
              <a:rPr lang="en-US" sz="2100">
                <a:latin typeface="Times New Roman"/>
                <a:ea typeface="Times New Roman"/>
                <a:cs typeface="Times New Roman"/>
                <a:sym typeface="Times New Roman"/>
              </a:rPr>
              <a:t>With the help of this system manually noting of the bib number from videos is reduced. </a:t>
            </a:r>
            <a:r>
              <a:rPr lang="en-US" sz="2200">
                <a:highlight>
                  <a:srgbClr val="FFFFFF"/>
                </a:highlight>
                <a:latin typeface="Times New Roman"/>
                <a:ea typeface="Times New Roman"/>
                <a:cs typeface="Times New Roman"/>
                <a:sym typeface="Times New Roman"/>
              </a:rPr>
              <a:t>The algorithm was also tested for a no. of images and videos and the performance was satisfactory. The system does not give completely accurate results if the image is blur  or if there are many texts and text-like-shape that will lead to false predictions but also delivered promising results for most of the images.</a:t>
            </a:r>
            <a:endParaRPr sz="2200">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200">
                <a:highlight>
                  <a:srgbClr val="FFFFFF"/>
                </a:highlight>
                <a:latin typeface="Times New Roman"/>
                <a:ea typeface="Times New Roman"/>
                <a:cs typeface="Times New Roman"/>
                <a:sym typeface="Times New Roman"/>
              </a:rPr>
              <a:t>Future work is to find out new methods or techniques to filter out these unwanted texts as much as possible.  Face detection method can also be purposed to the system to improve the accuracy  and performance of the system.</a:t>
            </a:r>
            <a:endParaRPr sz="2200">
              <a:highlight>
                <a:srgbClr val="FFFFFF"/>
              </a:highlight>
              <a:latin typeface="Times New Roman"/>
              <a:ea typeface="Times New Roman"/>
              <a:cs typeface="Times New Roman"/>
              <a:sym typeface="Times New Roman"/>
            </a:endParaRPr>
          </a:p>
          <a:p>
            <a:pPr marL="457200" lvl="0" indent="-304800" algn="l" rtl="0">
              <a:lnSpc>
                <a:spcPct val="100000"/>
              </a:lnSpc>
              <a:spcBef>
                <a:spcPts val="1200"/>
              </a:spcBef>
              <a:spcAft>
                <a:spcPts val="0"/>
              </a:spcAft>
              <a:buClr>
                <a:srgbClr val="FF0000"/>
              </a:buClr>
              <a:buSzPts val="2400"/>
              <a:buNone/>
            </a:pPr>
            <a:endParaRPr sz="2400">
              <a:latin typeface="Times New Roman"/>
              <a:ea typeface="Times New Roman"/>
              <a:cs typeface="Times New Roman"/>
              <a:sym typeface="Times New Roman"/>
            </a:endParaRPr>
          </a:p>
        </p:txBody>
      </p:sp>
      <p:sp>
        <p:nvSpPr>
          <p:cNvPr id="467" name="Google Shape;467;p3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469" name="Google Shape;469;p39"/>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solidFill>
                  <a:srgbClr val="7F7F7F"/>
                </a:solidFill>
              </a:rPr>
              <a:t>AUTOMATIC TAGGING OF MARATHON RUNNERS BIB IDENTIFICATION AND RECOGNITION</a:t>
            </a:r>
            <a:endParaRPr sz="1000">
              <a:solidFill>
                <a:srgbClr val="7F7F7F"/>
              </a:solidFill>
            </a:endParaRPr>
          </a:p>
          <a:p>
            <a:pPr marL="0" lvl="0" indent="0" algn="ctr" rtl="0">
              <a:lnSpc>
                <a:spcPct val="100000"/>
              </a:lnSpc>
              <a:spcBef>
                <a:spcPts val="0"/>
              </a:spcBef>
              <a:spcAft>
                <a:spcPts val="0"/>
              </a:spcAft>
              <a:buSzPts val="1400"/>
              <a:buNone/>
            </a:pPr>
            <a:endParaRPr sz="1000">
              <a:solidFill>
                <a:srgbClr val="7F7F7F"/>
              </a:solidFill>
            </a:endParaRPr>
          </a:p>
        </p:txBody>
      </p:sp>
      <p:sp>
        <p:nvSpPr>
          <p:cNvPr id="468" name="Google Shape;468;p39"/>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spTree>
  </p:cSld>
  <p:clrMapOvr>
    <a:masterClrMapping/>
  </p:clrMapOvr>
  <p:transition spd="med">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Autofit/>
          </a:bodyPr>
          <a:lstStyle/>
          <a:p>
            <a:pPr marL="274320" lvl="0" indent="-274320" algn="ctr" rtl="0">
              <a:lnSpc>
                <a:spcPct val="10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Introduction</a:t>
            </a:r>
            <a:endParaRPr>
              <a:solidFill>
                <a:schemeClr val="dk1"/>
              </a:solidFill>
              <a:latin typeface="Times New Roman"/>
              <a:ea typeface="Times New Roman"/>
              <a:cs typeface="Times New Roman"/>
              <a:sym typeface="Times New Roman"/>
            </a:endParaRPr>
          </a:p>
        </p:txBody>
      </p:sp>
      <p:sp>
        <p:nvSpPr>
          <p:cNvPr id="129" name="Google Shape;129;p4"/>
          <p:cNvSpPr txBox="1">
            <a:spLocks noGrp="1"/>
          </p:cNvSpPr>
          <p:nvPr>
            <p:ph idx="1"/>
          </p:nvPr>
        </p:nvSpPr>
        <p:spPr>
          <a:xfrm>
            <a:off x="457200" y="1219188"/>
            <a:ext cx="8229600" cy="47547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lvl="0" indent="-361950" algn="just" rtl="0">
              <a:lnSpc>
                <a:spcPct val="100000"/>
              </a:lnSpc>
              <a:spcBef>
                <a:spcPts val="0"/>
              </a:spcBef>
              <a:spcAft>
                <a:spcPts val="0"/>
              </a:spcAft>
              <a:buSzPts val="2100"/>
              <a:buFont typeface="Times New Roman"/>
              <a:buChar char="•"/>
            </a:pPr>
            <a:r>
              <a:rPr lang="en-US" sz="2100">
                <a:highlight>
                  <a:srgbClr val="FFFFFF"/>
                </a:highlight>
                <a:latin typeface="Times New Roman"/>
                <a:ea typeface="Times New Roman"/>
                <a:cs typeface="Times New Roman"/>
                <a:sym typeface="Times New Roman"/>
              </a:rPr>
              <a:t>Every year, thousands of sport events take place across the globe. Most sport events, such as marathons, skiing, and cycling races hire professional photographers and provide a platform where the participants can access </a:t>
            </a:r>
            <a:r>
              <a:rPr lang="en-US" sz="2100">
                <a:highlight>
                  <a:schemeClr val="lt1"/>
                </a:highlight>
                <a:latin typeface="Times New Roman"/>
                <a:ea typeface="Times New Roman"/>
                <a:cs typeface="Times New Roman"/>
                <a:sym typeface="Times New Roman"/>
              </a:rPr>
              <a:t>their photos with the help of their racing bib number (RBN) </a:t>
            </a:r>
            <a:r>
              <a:rPr lang="en-US" sz="2100">
                <a:highlight>
                  <a:srgbClr val="FFFFFF"/>
                </a:highlight>
                <a:latin typeface="Times New Roman"/>
                <a:ea typeface="Times New Roman"/>
                <a:cs typeface="Times New Roman"/>
                <a:sym typeface="Times New Roman"/>
              </a:rPr>
              <a:t>and  purchase the resulting  event photos. </a:t>
            </a:r>
            <a:endParaRPr sz="2100">
              <a:highlight>
                <a:srgbClr val="FFFFFF"/>
              </a:highlight>
              <a:latin typeface="Times New Roman"/>
              <a:ea typeface="Times New Roman"/>
              <a:cs typeface="Times New Roman"/>
              <a:sym typeface="Times New Roman"/>
            </a:endParaRPr>
          </a:p>
          <a:p>
            <a:pPr marL="457200" lvl="0" indent="-361950" algn="just" rtl="0">
              <a:lnSpc>
                <a:spcPct val="100000"/>
              </a:lnSpc>
              <a:spcBef>
                <a:spcPts val="1000"/>
              </a:spcBef>
              <a:spcAft>
                <a:spcPts val="0"/>
              </a:spcAft>
              <a:buSzPts val="2100"/>
              <a:buFont typeface="Times New Roman"/>
              <a:buChar char="•"/>
            </a:pPr>
            <a:r>
              <a:rPr lang="en-US" sz="2100">
                <a:highlight>
                  <a:srgbClr val="FFFFFF"/>
                </a:highlight>
                <a:latin typeface="Times New Roman"/>
                <a:ea typeface="Times New Roman"/>
                <a:cs typeface="Times New Roman"/>
                <a:sym typeface="Times New Roman"/>
              </a:rPr>
              <a:t>For a long time, the bib tagging was done manually, but in recent years different techniques have emerged to perform this task automatically. These techniques stem  from  the  vast  research  of  text  recognition  in  natural  scene  images.</a:t>
            </a:r>
            <a:endParaRPr sz="2100">
              <a:highlight>
                <a:srgbClr val="FFFFFF"/>
              </a:highlight>
              <a:latin typeface="Times New Roman"/>
              <a:ea typeface="Times New Roman"/>
              <a:cs typeface="Times New Roman"/>
              <a:sym typeface="Times New Roman"/>
            </a:endParaRPr>
          </a:p>
          <a:p>
            <a:pPr marL="457200" lvl="0" indent="-361950" algn="just" rtl="0">
              <a:lnSpc>
                <a:spcPct val="97314"/>
              </a:lnSpc>
              <a:spcBef>
                <a:spcPts val="1000"/>
              </a:spcBef>
              <a:spcAft>
                <a:spcPts val="0"/>
              </a:spcAft>
              <a:buSzPts val="2100"/>
              <a:buFont typeface="Times New Roman"/>
              <a:buChar char="•"/>
            </a:pPr>
            <a:r>
              <a:rPr lang="en-US" sz="2100">
                <a:latin typeface="Times New Roman"/>
                <a:ea typeface="Times New Roman"/>
                <a:cs typeface="Times New Roman"/>
                <a:sym typeface="Times New Roman"/>
              </a:rPr>
              <a:t>Detecting text in constrained, controlled environments can typically be accomplished by using heuristic-based approaches, such as exploiting gradient information or the fact that text is typically grouped into paragraphs and characters appear on a straight line. </a:t>
            </a:r>
            <a:endParaRPr sz="2100">
              <a:highlight>
                <a:srgbClr val="FFFFFF"/>
              </a:highlight>
              <a:latin typeface="Times New Roman"/>
              <a:ea typeface="Times New Roman"/>
              <a:cs typeface="Times New Roman"/>
              <a:sym typeface="Times New Roman"/>
            </a:endParaRPr>
          </a:p>
          <a:p>
            <a:pPr marL="457200" lvl="0" indent="0" algn="just" rtl="0">
              <a:lnSpc>
                <a:spcPct val="97314"/>
              </a:lnSpc>
              <a:spcBef>
                <a:spcPts val="1000"/>
              </a:spcBef>
              <a:spcAft>
                <a:spcPts val="0"/>
              </a:spcAft>
              <a:buSzPts val="1800"/>
              <a:buNone/>
            </a:pPr>
            <a:endParaRPr sz="2100">
              <a:highlight>
                <a:srgbClr val="FFFFFF"/>
              </a:highlight>
              <a:latin typeface="Times New Roman"/>
              <a:ea typeface="Times New Roman"/>
              <a:cs typeface="Times New Roman"/>
              <a:sym typeface="Times New Roman"/>
            </a:endParaRPr>
          </a:p>
          <a:p>
            <a:pPr marL="457200" lvl="0" indent="0" algn="just" rtl="0">
              <a:lnSpc>
                <a:spcPct val="97314"/>
              </a:lnSpc>
              <a:spcBef>
                <a:spcPts val="0"/>
              </a:spcBef>
              <a:spcAft>
                <a:spcPts val="0"/>
              </a:spcAft>
              <a:buSzPts val="1800"/>
              <a:buNone/>
            </a:pPr>
            <a:endParaRPr sz="2100">
              <a:highlight>
                <a:srgbClr val="FFFFFF"/>
              </a:highlight>
              <a:latin typeface="Times New Roman"/>
              <a:ea typeface="Times New Roman"/>
              <a:cs typeface="Times New Roman"/>
              <a:sym typeface="Times New Roman"/>
            </a:endParaRPr>
          </a:p>
          <a:p>
            <a:pPr marL="457200" lvl="0" indent="0" algn="just" rtl="0">
              <a:lnSpc>
                <a:spcPct val="97314"/>
              </a:lnSpc>
              <a:spcBef>
                <a:spcPts val="0"/>
              </a:spcBef>
              <a:spcAft>
                <a:spcPts val="0"/>
              </a:spcAft>
              <a:buSzPts val="1800"/>
              <a:buNone/>
            </a:pPr>
            <a:endParaRPr sz="2100">
              <a:highlight>
                <a:srgbClr val="FFFFFF"/>
              </a:highlight>
              <a:latin typeface="Times New Roman"/>
              <a:ea typeface="Times New Roman"/>
              <a:cs typeface="Times New Roman"/>
              <a:sym typeface="Times New Roman"/>
            </a:endParaRPr>
          </a:p>
          <a:p>
            <a:pPr marL="457200" lvl="0" indent="0" algn="just" rtl="0">
              <a:lnSpc>
                <a:spcPct val="97314"/>
              </a:lnSpc>
              <a:spcBef>
                <a:spcPts val="0"/>
              </a:spcBef>
              <a:spcAft>
                <a:spcPts val="0"/>
              </a:spcAft>
              <a:buSzPts val="1800"/>
              <a:buNone/>
            </a:pPr>
            <a:endParaRPr sz="2100">
              <a:highlight>
                <a:srgbClr val="FFFFFF"/>
              </a:highlight>
              <a:latin typeface="Times New Roman"/>
              <a:ea typeface="Times New Roman"/>
              <a:cs typeface="Times New Roman"/>
              <a:sym typeface="Times New Roman"/>
            </a:endParaRPr>
          </a:p>
          <a:p>
            <a:pPr marL="457200" lvl="0" indent="0" algn="just" rtl="0">
              <a:lnSpc>
                <a:spcPct val="97314"/>
              </a:lnSpc>
              <a:spcBef>
                <a:spcPts val="0"/>
              </a:spcBef>
              <a:spcAft>
                <a:spcPts val="0"/>
              </a:spcAft>
              <a:buSzPts val="1800"/>
              <a:buNone/>
            </a:pPr>
            <a:endParaRPr sz="2100">
              <a:highlight>
                <a:srgbClr val="FFFFFF"/>
              </a:highlight>
              <a:latin typeface="Times New Roman"/>
              <a:ea typeface="Times New Roman"/>
              <a:cs typeface="Times New Roman"/>
              <a:sym typeface="Times New Roman"/>
            </a:endParaRPr>
          </a:p>
          <a:p>
            <a:pPr marL="457200" lvl="0" indent="0" algn="just" rtl="0">
              <a:lnSpc>
                <a:spcPct val="97314"/>
              </a:lnSpc>
              <a:spcBef>
                <a:spcPts val="0"/>
              </a:spcBef>
              <a:spcAft>
                <a:spcPts val="0"/>
              </a:spcAft>
              <a:buSzPts val="1800"/>
              <a:buNone/>
            </a:pPr>
            <a:endParaRPr sz="1900">
              <a:solidFill>
                <a:srgbClr val="000000"/>
              </a:solidFill>
              <a:latin typeface="Times New Roman"/>
              <a:ea typeface="Times New Roman"/>
              <a:cs typeface="Times New Roman"/>
              <a:sym typeface="Times New Roman"/>
            </a:endParaRPr>
          </a:p>
          <a:p>
            <a:pPr marL="342900" lvl="0" indent="-139700" algn="just" rtl="0">
              <a:lnSpc>
                <a:spcPct val="100000"/>
              </a:lnSpc>
              <a:spcBef>
                <a:spcPts val="0"/>
              </a:spcBef>
              <a:spcAft>
                <a:spcPts val="0"/>
              </a:spcAft>
              <a:buClr>
                <a:schemeClr val="dk1"/>
              </a:buClr>
              <a:buSzPts val="3200"/>
              <a:buNone/>
            </a:pPr>
            <a:endParaRPr sz="1900">
              <a:latin typeface="Times New Roman"/>
              <a:ea typeface="Times New Roman"/>
              <a:cs typeface="Times New Roman"/>
              <a:sym typeface="Times New Roman"/>
            </a:endParaRPr>
          </a:p>
        </p:txBody>
      </p:sp>
      <p:sp>
        <p:nvSpPr>
          <p:cNvPr id="131" name="Google Shape;131;p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132" name="Google Shape;132;p4"/>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a:p>
            <a:pPr marL="0" lvl="0" indent="0" algn="ctr" rtl="0">
              <a:lnSpc>
                <a:spcPct val="100000"/>
              </a:lnSpc>
              <a:spcBef>
                <a:spcPts val="0"/>
              </a:spcBef>
              <a:spcAft>
                <a:spcPts val="0"/>
              </a:spcAft>
              <a:buSzPts val="1400"/>
              <a:buNone/>
            </a:pPr>
            <a:endParaRPr sz="1000"/>
          </a:p>
        </p:txBody>
      </p:sp>
      <p:sp>
        <p:nvSpPr>
          <p:cNvPr id="130" name="Google Shape;130;p4"/>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transition spd="med">
    <p:split orient="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0"/>
          <p:cNvSpPr txBox="1">
            <a:spLocks noGrp="1"/>
          </p:cNvSpPr>
          <p:nvPr>
            <p:ph type="title"/>
          </p:nvPr>
        </p:nvSpPr>
        <p:spPr>
          <a:xfrm>
            <a:off x="457200" y="152400"/>
            <a:ext cx="8458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References</a:t>
            </a:r>
            <a:endParaRPr/>
          </a:p>
        </p:txBody>
      </p:sp>
      <p:sp>
        <p:nvSpPr>
          <p:cNvPr id="475" name="Google Shape;475;p40"/>
          <p:cNvSpPr txBox="1">
            <a:spLocks noGrp="1"/>
          </p:cNvSpPr>
          <p:nvPr>
            <p:ph idx="1"/>
          </p:nvPr>
        </p:nvSpPr>
        <p:spPr>
          <a:xfrm>
            <a:off x="457200" y="1132950"/>
            <a:ext cx="8458200" cy="5060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Font typeface="Times New Roman"/>
              <a:buAutoNum type="arabicParenR"/>
            </a:pPr>
            <a:r>
              <a:rPr lang="en-US" sz="2000">
                <a:highlight>
                  <a:srgbClr val="FFFFFF"/>
                </a:highlight>
                <a:latin typeface="Times New Roman"/>
                <a:ea typeface="Times New Roman"/>
                <a:cs typeface="Times New Roman"/>
                <a:sym typeface="Times New Roman"/>
              </a:rPr>
              <a:t>EAST: An Efficient and Accurate Scene Text Detector :</a:t>
            </a:r>
            <a:endParaRPr sz="2000" b="1">
              <a:highlight>
                <a:srgbClr val="FFFFFF"/>
              </a:highlight>
              <a:latin typeface="Times New Roman"/>
              <a:ea typeface="Times New Roman"/>
              <a:cs typeface="Times New Roman"/>
              <a:sym typeface="Times New Roman"/>
            </a:endParaRPr>
          </a:p>
          <a:p>
            <a:pPr marL="0" lvl="0" indent="457200" algn="l" rtl="0">
              <a:lnSpc>
                <a:spcPct val="100000"/>
              </a:lnSpc>
              <a:spcBef>
                <a:spcPts val="0"/>
              </a:spcBef>
              <a:spcAft>
                <a:spcPts val="0"/>
              </a:spcAft>
              <a:buSzPts val="1800"/>
              <a:buNone/>
            </a:pPr>
            <a:r>
              <a:rPr lang="en-US" sz="2000" b="1">
                <a:highlight>
                  <a:srgbClr val="FFFFFF"/>
                </a:highlight>
                <a:latin typeface="Times New Roman"/>
                <a:ea typeface="Times New Roman"/>
                <a:cs typeface="Times New Roman"/>
                <a:sym typeface="Times New Roman"/>
              </a:rPr>
              <a:t> </a:t>
            </a:r>
            <a:r>
              <a:rPr lang="en-US" sz="2000" u="sng">
                <a:solidFill>
                  <a:schemeClr val="hlink"/>
                </a:solidFill>
                <a:latin typeface="Times New Roman"/>
                <a:ea typeface="Times New Roman"/>
                <a:cs typeface="Times New Roman"/>
                <a:sym typeface="Times New Roman"/>
                <a:hlinkClick r:id="rId3"/>
              </a:rPr>
              <a:t>https://arxiv.org/abs/1704.03155</a:t>
            </a:r>
            <a:endParaRPr sz="20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000">
                <a:latin typeface="Times New Roman"/>
                <a:ea typeface="Times New Roman"/>
                <a:cs typeface="Times New Roman"/>
                <a:sym typeface="Times New Roman"/>
              </a:rPr>
              <a:t> 2) 	TextBlob : </a:t>
            </a:r>
            <a:endParaRPr sz="20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r>
              <a:rPr lang="en-US" sz="2000" u="sng">
                <a:solidFill>
                  <a:schemeClr val="hlink"/>
                </a:solidFill>
                <a:latin typeface="Times New Roman"/>
                <a:ea typeface="Times New Roman"/>
                <a:cs typeface="Times New Roman"/>
                <a:sym typeface="Times New Roman"/>
                <a:hlinkClick r:id="rId4"/>
              </a:rPr>
              <a:t>https://www.pyimagesearch.com/2017/11/06/deep-learning-opencvs-blobfromimage-works/</a:t>
            </a:r>
            <a:endParaRPr sz="20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endParaRPr sz="20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000">
                <a:latin typeface="Times New Roman"/>
                <a:ea typeface="Times New Roman"/>
                <a:cs typeface="Times New Roman"/>
                <a:sym typeface="Times New Roman"/>
              </a:rPr>
              <a:t>3)  Research Paper on Racing Bib number recognition: </a:t>
            </a:r>
            <a:endParaRPr sz="20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r>
              <a:rPr lang="en-US" sz="2000" u="sng">
                <a:solidFill>
                  <a:schemeClr val="hlink"/>
                </a:solidFill>
                <a:latin typeface="Times New Roman"/>
                <a:ea typeface="Times New Roman"/>
                <a:cs typeface="Times New Roman"/>
                <a:sym typeface="Times New Roman"/>
                <a:hlinkClick r:id="rId5"/>
              </a:rPr>
              <a:t>https://www.researchgate.net/publication/264853913_Racing_Bib_Number_Recognition</a:t>
            </a:r>
            <a:endParaRPr sz="20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000">
                <a:latin typeface="Times New Roman"/>
                <a:ea typeface="Times New Roman"/>
                <a:cs typeface="Times New Roman"/>
                <a:sym typeface="Times New Roman"/>
              </a:rPr>
              <a:t>4)	Blog on </a:t>
            </a:r>
            <a:r>
              <a:rPr lang="en-US" sz="2000">
                <a:highlight>
                  <a:srgbClr val="FFFFFF"/>
                </a:highlight>
                <a:latin typeface="Times New Roman"/>
                <a:ea typeface="Times New Roman"/>
                <a:cs typeface="Times New Roman"/>
                <a:sym typeface="Times New Roman"/>
              </a:rPr>
              <a:t>Marathon Bib Identification and Recognition:</a:t>
            </a:r>
            <a:endParaRPr sz="2000">
              <a:highlight>
                <a:srgbClr val="FFFFFF"/>
              </a:highlight>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r>
              <a:rPr lang="en-US" sz="2000" u="sng">
                <a:solidFill>
                  <a:schemeClr val="hlink"/>
                </a:solidFill>
                <a:latin typeface="Times New Roman"/>
                <a:ea typeface="Times New Roman"/>
                <a:cs typeface="Times New Roman"/>
                <a:sym typeface="Times New Roman"/>
                <a:hlinkClick r:id="rId6"/>
              </a:rPr>
              <a:t>https://towardsdatascience.com/marathon-bib-identification-and-recognition-25ee7e08d118</a:t>
            </a:r>
            <a:endParaRPr sz="2000">
              <a:latin typeface="Times New Roman"/>
              <a:ea typeface="Times New Roman"/>
              <a:cs typeface="Times New Roman"/>
              <a:sym typeface="Times New Roman"/>
            </a:endParaRPr>
          </a:p>
          <a:p>
            <a:pPr marL="457200" lvl="0" indent="0" algn="l" rtl="0">
              <a:lnSpc>
                <a:spcPct val="100000"/>
              </a:lnSpc>
              <a:spcBef>
                <a:spcPts val="0"/>
              </a:spcBef>
              <a:spcAft>
                <a:spcPts val="0"/>
              </a:spcAft>
              <a:buSzPts val="1800"/>
              <a:buNone/>
            </a:pPr>
            <a:endParaRPr sz="2000">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000">
                <a:solidFill>
                  <a:srgbClr val="000000"/>
                </a:solidFill>
                <a:latin typeface="Times New Roman"/>
                <a:ea typeface="Times New Roman"/>
                <a:cs typeface="Times New Roman"/>
                <a:sym typeface="Times New Roman"/>
              </a:rPr>
              <a:t>5)	Natural Scene Text Understanding by Celine Mancas-Thillou and Bernard</a:t>
            </a:r>
            <a:endParaRPr sz="2000">
              <a:solidFill>
                <a:srgbClr val="000000"/>
              </a:solidFill>
              <a:latin typeface="Times New Roman"/>
              <a:ea typeface="Times New Roman"/>
              <a:cs typeface="Times New Roman"/>
              <a:sym typeface="Times New Roman"/>
            </a:endParaRPr>
          </a:p>
          <a:p>
            <a:pPr marL="0" lvl="0" indent="457200" algn="l" rtl="0">
              <a:lnSpc>
                <a:spcPct val="100000"/>
              </a:lnSpc>
              <a:spcBef>
                <a:spcPts val="0"/>
              </a:spcBef>
              <a:spcAft>
                <a:spcPts val="0"/>
              </a:spcAft>
              <a:buSzPts val="1800"/>
              <a:buNone/>
            </a:pPr>
            <a:r>
              <a:rPr lang="en-US" sz="2000">
                <a:solidFill>
                  <a:srgbClr val="000000"/>
                </a:solidFill>
                <a:latin typeface="Times New Roman"/>
                <a:ea typeface="Times New Roman"/>
                <a:cs typeface="Times New Roman"/>
                <a:sym typeface="Times New Roman"/>
              </a:rPr>
              <a:t>Gosselin in their 2017 paper:</a:t>
            </a:r>
            <a:endParaRPr sz="20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800"/>
              <a:buNone/>
            </a:pPr>
            <a:r>
              <a:rPr lang="en-US" sz="2000">
                <a:solidFill>
                  <a:srgbClr val="051E50"/>
                </a:solidFill>
                <a:latin typeface="Times New Roman"/>
                <a:ea typeface="Times New Roman"/>
                <a:cs typeface="Times New Roman"/>
                <a:sym typeface="Times New Roman"/>
              </a:rPr>
              <a:t>      </a:t>
            </a:r>
            <a:r>
              <a:rPr lang="en-US" sz="2000" u="sng">
                <a:solidFill>
                  <a:schemeClr val="hlink"/>
                </a:solidFill>
                <a:latin typeface="Times New Roman"/>
                <a:ea typeface="Times New Roman"/>
                <a:cs typeface="Times New Roman"/>
                <a:sym typeface="Times New Roman"/>
                <a:hlinkClick r:id="rId7"/>
              </a:rPr>
              <a:t>https://www.tcts.fpms.ac.be/publications/regpapers/2007/VS_cmtbg2007.pdf</a:t>
            </a:r>
            <a:endParaRPr sz="2000">
              <a:solidFill>
                <a:srgbClr val="051E50"/>
              </a:solidFill>
              <a:latin typeface="Times New Roman"/>
              <a:ea typeface="Times New Roman"/>
              <a:cs typeface="Times New Roman"/>
              <a:sym typeface="Times New Roman"/>
            </a:endParaRPr>
          </a:p>
          <a:p>
            <a:pPr marL="0" lvl="0" indent="0" algn="l" rtl="0">
              <a:lnSpc>
                <a:spcPct val="91283"/>
              </a:lnSpc>
              <a:spcBef>
                <a:spcPts val="0"/>
              </a:spcBef>
              <a:spcAft>
                <a:spcPts val="0"/>
              </a:spcAft>
              <a:buSzPts val="1800"/>
              <a:buNone/>
            </a:pPr>
            <a:endParaRPr sz="2000">
              <a:latin typeface="Times New Roman"/>
              <a:ea typeface="Times New Roman"/>
              <a:cs typeface="Times New Roman"/>
              <a:sym typeface="Times New Roman"/>
            </a:endParaRPr>
          </a:p>
          <a:p>
            <a:pPr marL="0" lvl="0" indent="0" algn="l" rtl="0">
              <a:lnSpc>
                <a:spcPct val="91283"/>
              </a:lnSpc>
              <a:spcBef>
                <a:spcPts val="0"/>
              </a:spcBef>
              <a:spcAft>
                <a:spcPts val="0"/>
              </a:spcAft>
              <a:buSzPts val="1800"/>
              <a:buNone/>
            </a:pPr>
            <a:endParaRPr sz="2000">
              <a:latin typeface="Times New Roman"/>
              <a:ea typeface="Times New Roman"/>
              <a:cs typeface="Times New Roman"/>
              <a:sym typeface="Times New Roman"/>
            </a:endParaRPr>
          </a:p>
          <a:p>
            <a:pPr marL="457200" lvl="0" indent="0" algn="l" rtl="0">
              <a:lnSpc>
                <a:spcPct val="91283"/>
              </a:lnSpc>
              <a:spcBef>
                <a:spcPts val="0"/>
              </a:spcBef>
              <a:spcAft>
                <a:spcPts val="0"/>
              </a:spcAft>
              <a:buSzPts val="1800"/>
              <a:buNone/>
            </a:pPr>
            <a:endParaRPr sz="2000">
              <a:latin typeface="Times New Roman"/>
              <a:ea typeface="Times New Roman"/>
              <a:cs typeface="Times New Roman"/>
              <a:sym typeface="Times New Roman"/>
            </a:endParaRPr>
          </a:p>
        </p:txBody>
      </p:sp>
      <p:sp>
        <p:nvSpPr>
          <p:cNvPr id="476" name="Google Shape;476;p4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478" name="Google Shape;478;p40"/>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a:p>
        </p:txBody>
      </p:sp>
      <p:sp>
        <p:nvSpPr>
          <p:cNvPr id="477" name="Google Shape;477;p40"/>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Tree>
  </p:cSld>
  <p:clrMapOvr>
    <a:masterClrMapping/>
  </p:clrMapOvr>
  <p:transition spd="med">
    <p:split orient="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g74a87caf66_0_36"/>
          <p:cNvSpPr txBox="1">
            <a:spLocks noGrp="1"/>
          </p:cNvSpPr>
          <p:nvPr>
            <p:ph type="title"/>
          </p:nvPr>
        </p:nvSpPr>
        <p:spPr>
          <a:xfrm>
            <a:off x="457200" y="2286000"/>
            <a:ext cx="8343900" cy="2147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sz="7500">
                <a:solidFill>
                  <a:srgbClr val="999999"/>
                </a:solidFill>
                <a:latin typeface="Times New Roman"/>
                <a:ea typeface="Times New Roman"/>
                <a:cs typeface="Times New Roman"/>
                <a:sym typeface="Times New Roman"/>
              </a:rPr>
              <a:t>THANK YOU</a:t>
            </a:r>
            <a:endParaRPr sz="7500">
              <a:solidFill>
                <a:srgbClr val="999999"/>
              </a:solidFill>
              <a:latin typeface="Times New Roman"/>
              <a:ea typeface="Times New Roman"/>
              <a:cs typeface="Times New Roman"/>
              <a:sym typeface="Times New Roman"/>
            </a:endParaRPr>
          </a:p>
        </p:txBody>
      </p:sp>
      <p:sp>
        <p:nvSpPr>
          <p:cNvPr id="484" name="Google Shape;484;g74a87caf66_0_3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486" name="Google Shape;486;g74a87caf66_0_36"/>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a:p>
        </p:txBody>
      </p:sp>
      <p:sp>
        <p:nvSpPr>
          <p:cNvPr id="485" name="Google Shape;485;g74a87caf66_0_36"/>
          <p:cNvSpPr txBox="1">
            <a:spLocks noGrp="1"/>
          </p:cNvSpPr>
          <p:nvPr>
            <p:ph type="sldNum" sz="quarter"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sp>
        <p:nvSpPr>
          <p:cNvPr id="139" name="Google Shape;139;p6"/>
          <p:cNvSpPr txBox="1">
            <a:spLocks noGrp="1"/>
          </p:cNvSpPr>
          <p:nvPr>
            <p:ph idx="1"/>
          </p:nvPr>
        </p:nvSpPr>
        <p:spPr>
          <a:xfrm>
            <a:off x="457200" y="1237400"/>
            <a:ext cx="8229600" cy="50355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15000"/>
              </a:lnSpc>
              <a:spcBef>
                <a:spcPts val="360"/>
              </a:spcBef>
              <a:spcAft>
                <a:spcPts val="0"/>
              </a:spcAft>
              <a:buClr>
                <a:srgbClr val="111111"/>
              </a:buClr>
              <a:buSzPts val="2000"/>
              <a:buFont typeface="Times New Roman"/>
              <a:buChar char="•"/>
            </a:pPr>
            <a:r>
              <a:rPr lang="en-US" sz="2000">
                <a:highlight>
                  <a:schemeClr val="lt1"/>
                </a:highlight>
                <a:latin typeface="Times New Roman"/>
                <a:ea typeface="Times New Roman"/>
                <a:cs typeface="Times New Roman"/>
                <a:sym typeface="Times New Roman"/>
              </a:rPr>
              <a:t>Ben-Ami  et al. (2012) were  the  first  to raise  the  issue of automatic  racing bib  number  recognition in academia using  face recognition, torso estimation and stroke width transform.</a:t>
            </a:r>
            <a:endParaRPr sz="2000">
              <a:highlight>
                <a:schemeClr val="lt1"/>
              </a:highlight>
              <a:latin typeface="Times New Roman"/>
              <a:ea typeface="Times New Roman"/>
              <a:cs typeface="Times New Roman"/>
              <a:sym typeface="Times New Roman"/>
            </a:endParaRPr>
          </a:p>
          <a:p>
            <a:pPr marL="457200" lvl="0" indent="-355600" algn="l" rtl="0">
              <a:lnSpc>
                <a:spcPct val="115000"/>
              </a:lnSpc>
              <a:spcBef>
                <a:spcPts val="1000"/>
              </a:spcBef>
              <a:spcAft>
                <a:spcPts val="0"/>
              </a:spcAft>
              <a:buSzPts val="2000"/>
              <a:buFont typeface="Times New Roman"/>
              <a:buChar char="•"/>
            </a:pPr>
            <a:r>
              <a:rPr lang="en-US" sz="2000">
                <a:highlight>
                  <a:schemeClr val="lt1"/>
                </a:highlight>
                <a:latin typeface="Times New Roman"/>
                <a:ea typeface="Times New Roman"/>
                <a:cs typeface="Times New Roman"/>
                <a:sym typeface="Times New Roman"/>
              </a:rPr>
              <a:t>The limitation of  such method is  tremendously large numbers of runners running with different speeds during running races such as marathon races and hence it is very difficult to localize and detect each runner’s face.</a:t>
            </a:r>
            <a:endParaRPr sz="2000">
              <a:solidFill>
                <a:srgbClr val="111111"/>
              </a:solidFill>
              <a:highlight>
                <a:srgbClr val="FFFFFF"/>
              </a:highlight>
              <a:latin typeface="Times New Roman"/>
              <a:ea typeface="Times New Roman"/>
              <a:cs typeface="Times New Roman"/>
              <a:sym typeface="Times New Roman"/>
            </a:endParaRPr>
          </a:p>
          <a:p>
            <a:pPr marL="457200" lvl="0" indent="-355600" algn="l" rtl="0">
              <a:lnSpc>
                <a:spcPct val="115000"/>
              </a:lnSpc>
              <a:spcBef>
                <a:spcPts val="1000"/>
              </a:spcBef>
              <a:spcAft>
                <a:spcPts val="0"/>
              </a:spcAft>
              <a:buClr>
                <a:srgbClr val="111111"/>
              </a:buClr>
              <a:buSzPts val="2000"/>
              <a:buFont typeface="Times New Roman"/>
              <a:buChar char="•"/>
            </a:pPr>
            <a:r>
              <a:rPr lang="en-US" sz="2000">
                <a:solidFill>
                  <a:srgbClr val="111111"/>
                </a:solidFill>
                <a:highlight>
                  <a:srgbClr val="FFFFFF"/>
                </a:highlight>
                <a:latin typeface="Times New Roman"/>
                <a:ea typeface="Times New Roman"/>
                <a:cs typeface="Times New Roman"/>
                <a:sym typeface="Times New Roman"/>
              </a:rPr>
              <a:t>By using a minimum confidence and threshold and methods like non max suppression, our dedicated system overcomes these challenges.</a:t>
            </a:r>
            <a:endParaRPr sz="2000">
              <a:solidFill>
                <a:srgbClr val="111111"/>
              </a:solidFill>
              <a:highlight>
                <a:srgbClr val="FFFFFF"/>
              </a:highlight>
              <a:latin typeface="Times New Roman"/>
              <a:ea typeface="Times New Roman"/>
              <a:cs typeface="Times New Roman"/>
              <a:sym typeface="Times New Roman"/>
            </a:endParaRPr>
          </a:p>
          <a:p>
            <a:pPr marL="457200" lvl="0" indent="-355600" algn="l" rtl="0">
              <a:lnSpc>
                <a:spcPct val="115000"/>
              </a:lnSpc>
              <a:spcBef>
                <a:spcPts val="1000"/>
              </a:spcBef>
              <a:spcAft>
                <a:spcPts val="1000"/>
              </a:spcAft>
              <a:buClr>
                <a:srgbClr val="111111"/>
              </a:buClr>
              <a:buSzPts val="2000"/>
              <a:buFont typeface="Times New Roman"/>
              <a:buChar char="•"/>
            </a:pPr>
            <a:r>
              <a:rPr lang="en-US" sz="2000">
                <a:solidFill>
                  <a:srgbClr val="111111"/>
                </a:solidFill>
                <a:highlight>
                  <a:srgbClr val="FFFFFF"/>
                </a:highlight>
                <a:latin typeface="Times New Roman"/>
                <a:ea typeface="Times New Roman"/>
                <a:cs typeface="Times New Roman"/>
                <a:sym typeface="Times New Roman"/>
              </a:rPr>
              <a:t>The objective of our project is to make user friendly system for detecting bibs in the marathon pictures and videos and tagging the image with detected bib.</a:t>
            </a:r>
            <a:endParaRPr sz="2000">
              <a:solidFill>
                <a:srgbClr val="111111"/>
              </a:solidFill>
              <a:highlight>
                <a:srgbClr val="FFFFFF"/>
              </a:highlight>
              <a:latin typeface="Times New Roman"/>
              <a:ea typeface="Times New Roman"/>
              <a:cs typeface="Times New Roman"/>
              <a:sym typeface="Times New Roman"/>
            </a:endParaRPr>
          </a:p>
        </p:txBody>
      </p:sp>
      <p:sp>
        <p:nvSpPr>
          <p:cNvPr id="140" name="Google Shape;140;p6"/>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5</a:t>
            </a:fld>
            <a:endParaRPr>
              <a:latin typeface="Times New Roman"/>
              <a:ea typeface="Times New Roman"/>
              <a:cs typeface="Times New Roman"/>
              <a:sym typeface="Times New Roman"/>
            </a:endParaRPr>
          </a:p>
        </p:txBody>
      </p:sp>
      <p:sp>
        <p:nvSpPr>
          <p:cNvPr id="141" name="Google Shape;141;p6"/>
          <p:cNvSpPr txBox="1"/>
          <p:nvPr/>
        </p:nvSpPr>
        <p:spPr>
          <a:xfrm>
            <a:off x="457200" y="6395350"/>
            <a:ext cx="1502100" cy="287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US" sz="1200" b="0" i="0" u="none" strike="noStrike" cap="none">
                <a:solidFill>
                  <a:srgbClr val="888888"/>
                </a:solidFill>
                <a:latin typeface="Times New Roman"/>
                <a:ea typeface="Times New Roman"/>
                <a:cs typeface="Times New Roman"/>
                <a:sym typeface="Times New Roman"/>
              </a:rPr>
              <a:t>22/4/2020</a:t>
            </a:r>
            <a:endParaRPr sz="1400" b="0" i="0" u="none" strike="noStrike" cap="none">
              <a:solidFill>
                <a:srgbClr val="000000"/>
              </a:solidFill>
              <a:latin typeface="Times New Roman"/>
              <a:ea typeface="Times New Roman"/>
              <a:cs typeface="Times New Roman"/>
              <a:sym typeface="Times New Roman"/>
            </a:endParaRPr>
          </a:p>
        </p:txBody>
      </p:sp>
      <p:sp>
        <p:nvSpPr>
          <p:cNvPr id="142" name="Google Shape;142;p6"/>
          <p:cNvSpPr txBox="1"/>
          <p:nvPr/>
        </p:nvSpPr>
        <p:spPr>
          <a:xfrm>
            <a:off x="3141450" y="6193075"/>
            <a:ext cx="2861100" cy="40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title"/>
          </p:nvPr>
        </p:nvSpPr>
        <p:spPr>
          <a:xfrm>
            <a:off x="457200" y="-12"/>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a:latin typeface="Times New Roman"/>
                <a:ea typeface="Times New Roman"/>
                <a:cs typeface="Times New Roman"/>
                <a:sym typeface="Times New Roman"/>
              </a:rPr>
              <a:t>	Literature Review Contd.</a:t>
            </a:r>
            <a:endParaRPr>
              <a:latin typeface="Times New Roman"/>
              <a:ea typeface="Times New Roman"/>
              <a:cs typeface="Times New Roman"/>
              <a:sym typeface="Times New Roman"/>
            </a:endParaRPr>
          </a:p>
        </p:txBody>
      </p:sp>
      <p:sp>
        <p:nvSpPr>
          <p:cNvPr id="149" name="Google Shape;149;p7"/>
          <p:cNvSpPr txBox="1">
            <a:spLocks noGrp="1"/>
          </p:cNvSpPr>
          <p:nvPr>
            <p:ph idx="1"/>
          </p:nvPr>
        </p:nvSpPr>
        <p:spPr>
          <a:xfrm>
            <a:off x="457200" y="1329075"/>
            <a:ext cx="8229600" cy="42246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457200" lvl="0" indent="-355600" algn="just" rtl="0">
              <a:lnSpc>
                <a:spcPct val="100000"/>
              </a:lnSpc>
              <a:spcBef>
                <a:spcPts val="560"/>
              </a:spcBef>
              <a:spcAft>
                <a:spcPts val="0"/>
              </a:spcAft>
              <a:buClr>
                <a:srgbClr val="000000"/>
              </a:buClr>
              <a:buSzPts val="2000"/>
              <a:buFont typeface="Times New Roman"/>
              <a:buChar char="•"/>
            </a:pPr>
            <a:r>
              <a:rPr lang="en-US" sz="2000">
                <a:solidFill>
                  <a:srgbClr val="000000"/>
                </a:solidFill>
                <a:latin typeface="Times New Roman"/>
                <a:ea typeface="Times New Roman"/>
                <a:cs typeface="Times New Roman"/>
                <a:sym typeface="Times New Roman"/>
              </a:rPr>
              <a:t>The scope of building efficient and fast deep learning algorithm for natural scene text detection area includes using edge based, colour based methods and various image processing along with face and torso- detection steps for better results.</a:t>
            </a:r>
            <a:endParaRPr sz="2000">
              <a:solidFill>
                <a:srgbClr val="000000"/>
              </a:solidFill>
              <a:highlight>
                <a:srgbClr val="FFFFFF"/>
              </a:highlight>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endParaRPr sz="2000">
              <a:solidFill>
                <a:srgbClr val="000000"/>
              </a:solidFill>
              <a:highlight>
                <a:srgbClr val="FFFFFF"/>
              </a:highlight>
              <a:latin typeface="Times New Roman"/>
              <a:ea typeface="Times New Roman"/>
              <a:cs typeface="Times New Roman"/>
              <a:sym typeface="Times New Roman"/>
            </a:endParaRPr>
          </a:p>
          <a:p>
            <a:pPr marL="457200" lvl="0" indent="-355600" algn="just" rtl="0">
              <a:lnSpc>
                <a:spcPct val="100000"/>
              </a:lnSpc>
              <a:spcBef>
                <a:spcPts val="0"/>
              </a:spcBef>
              <a:spcAft>
                <a:spcPts val="0"/>
              </a:spcAft>
              <a:buClr>
                <a:srgbClr val="000000"/>
              </a:buClr>
              <a:buSzPts val="2000"/>
              <a:buFont typeface="Times New Roman"/>
              <a:buChar char="•"/>
            </a:pPr>
            <a:r>
              <a:rPr lang="en-US" sz="2000">
                <a:solidFill>
                  <a:srgbClr val="000000"/>
                </a:solidFill>
                <a:highlight>
                  <a:srgbClr val="FFFFFF"/>
                </a:highlight>
                <a:latin typeface="Times New Roman"/>
                <a:ea typeface="Times New Roman"/>
                <a:cs typeface="Times New Roman"/>
                <a:sym typeface="Times New Roman"/>
              </a:rPr>
              <a:t>For our project, we used a deep learning-based algorithm (EAST) that detects text with a single neural network with the elimination of multi-stage approaches. </a:t>
            </a:r>
            <a:r>
              <a:rPr lang="en-US" sz="2000">
                <a:solidFill>
                  <a:srgbClr val="000000"/>
                </a:solidFill>
                <a:latin typeface="Times New Roman"/>
                <a:ea typeface="Times New Roman"/>
                <a:cs typeface="Times New Roman"/>
                <a:sym typeface="Times New Roman"/>
              </a:rPr>
              <a:t>We used tesseract-OCR for text recognition as Tesseract can work very well under controlled conditions, and the latest release of Tesseract (v4) supports deep learning-based OCR that is </a:t>
            </a:r>
            <a:r>
              <a:rPr lang="en-US" sz="2000" i="1">
                <a:solidFill>
                  <a:srgbClr val="000000"/>
                </a:solidFill>
                <a:latin typeface="Times New Roman"/>
                <a:ea typeface="Times New Roman"/>
                <a:cs typeface="Times New Roman"/>
                <a:sym typeface="Times New Roman"/>
              </a:rPr>
              <a:t>significantly</a:t>
            </a:r>
            <a:r>
              <a:rPr lang="en-US" sz="2000">
                <a:solidFill>
                  <a:srgbClr val="000000"/>
                </a:solidFill>
                <a:latin typeface="Times New Roman"/>
                <a:ea typeface="Times New Roman"/>
                <a:cs typeface="Times New Roman"/>
                <a:sym typeface="Times New Roman"/>
              </a:rPr>
              <a:t> more accurate with processing of images.</a:t>
            </a:r>
            <a:endParaRPr sz="2000">
              <a:solidFill>
                <a:srgbClr val="000000"/>
              </a:solidFill>
              <a:latin typeface="Times New Roman"/>
              <a:ea typeface="Times New Roman"/>
              <a:cs typeface="Times New Roman"/>
              <a:sym typeface="Times New Roman"/>
            </a:endParaRPr>
          </a:p>
          <a:p>
            <a:pPr marL="457200" lvl="0" indent="-228600" algn="just" rtl="0">
              <a:lnSpc>
                <a:spcPct val="100000"/>
              </a:lnSpc>
              <a:spcBef>
                <a:spcPts val="560"/>
              </a:spcBef>
              <a:spcAft>
                <a:spcPts val="0"/>
              </a:spcAft>
              <a:buClr>
                <a:schemeClr val="dk1"/>
              </a:buClr>
              <a:buSzPts val="1800"/>
              <a:buFont typeface="Times New Roman"/>
              <a:buNone/>
            </a:pPr>
            <a:endParaRPr sz="2000">
              <a:latin typeface="Times New Roman"/>
              <a:ea typeface="Times New Roman"/>
              <a:cs typeface="Times New Roman"/>
              <a:sym typeface="Times New Roman"/>
            </a:endParaRPr>
          </a:p>
        </p:txBody>
      </p:sp>
      <p:sp>
        <p:nvSpPr>
          <p:cNvPr id="150" name="Google Shape;150;p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latin typeface="Times New Roman"/>
                <a:ea typeface="Times New Roman"/>
                <a:cs typeface="Times New Roman"/>
                <a:sym typeface="Times New Roman"/>
              </a:rPr>
              <a:t>6</a:t>
            </a:fld>
            <a:endParaRPr>
              <a:latin typeface="Times New Roman"/>
              <a:ea typeface="Times New Roman"/>
              <a:cs typeface="Times New Roman"/>
              <a:sym typeface="Times New Roman"/>
            </a:endParaRPr>
          </a:p>
        </p:txBody>
      </p:sp>
      <p:sp>
        <p:nvSpPr>
          <p:cNvPr id="151" name="Google Shape;151;p7"/>
          <p:cNvSpPr txBox="1"/>
          <p:nvPr/>
        </p:nvSpPr>
        <p:spPr>
          <a:xfrm>
            <a:off x="3178950" y="6288100"/>
            <a:ext cx="2786100" cy="50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000" b="1" i="0" u="none" strike="noStrike" cap="none">
                <a:solidFill>
                  <a:srgbClr val="888888"/>
                </a:solidFill>
                <a:latin typeface="Calibri"/>
                <a:ea typeface="Calibri"/>
                <a:cs typeface="Calibri"/>
                <a:sym typeface="Calibri"/>
              </a:rPr>
              <a:t>AUTOMATIC TAGGING OF MARATHON RUNNERS BIB IDENTIFICATION AND RECOGNITION</a:t>
            </a:r>
            <a:endParaRPr sz="1000" b="0" i="0" u="none" strike="noStrike" cap="none">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Arial"/>
              <a:buNone/>
            </a:pPr>
            <a:endParaRPr sz="1000" b="0" i="0" u="none" strike="noStrike" cap="none">
              <a:solidFill>
                <a:srgbClr val="888888"/>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Problem Statement</a:t>
            </a:r>
            <a:endParaRPr/>
          </a:p>
        </p:txBody>
      </p:sp>
      <p:sp>
        <p:nvSpPr>
          <p:cNvPr id="157" name="Google Shape;157;p8"/>
          <p:cNvSpPr txBox="1">
            <a:spLocks noGrp="1"/>
          </p:cNvSpPr>
          <p:nvPr>
            <p:ph idx="1"/>
          </p:nvPr>
        </p:nvSpPr>
        <p:spPr>
          <a:xfrm>
            <a:off x="457200" y="1600200"/>
            <a:ext cx="8229600" cy="3610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lvl="0" indent="0" algn="l" rtl="0">
              <a:lnSpc>
                <a:spcPct val="100000"/>
              </a:lnSpc>
              <a:spcBef>
                <a:spcPts val="640"/>
              </a:spcBef>
              <a:spcAft>
                <a:spcPts val="0"/>
              </a:spcAft>
              <a:buSzPts val="1800"/>
              <a:buNone/>
            </a:pPr>
            <a:r>
              <a:rPr lang="en-US" sz="2000">
                <a:solidFill>
                  <a:srgbClr val="000000"/>
                </a:solidFill>
                <a:latin typeface="Times New Roman"/>
                <a:ea typeface="Times New Roman"/>
                <a:cs typeface="Times New Roman"/>
                <a:sym typeface="Times New Roman"/>
              </a:rPr>
              <a:t>In marathons, thousands of people run together making it difficult to keep track of each and every person manually. </a:t>
            </a:r>
            <a:endParaRPr sz="2000">
              <a:solidFill>
                <a:srgbClr val="000000"/>
              </a:solidFill>
              <a:latin typeface="Times New Roman"/>
              <a:ea typeface="Times New Roman"/>
              <a:cs typeface="Times New Roman"/>
              <a:sym typeface="Times New Roman"/>
            </a:endParaRPr>
          </a:p>
          <a:p>
            <a:pPr marL="457200" lvl="0" indent="0" algn="l" rtl="0">
              <a:lnSpc>
                <a:spcPct val="100000"/>
              </a:lnSpc>
              <a:spcBef>
                <a:spcPts val="1000"/>
              </a:spcBef>
              <a:spcAft>
                <a:spcPts val="1000"/>
              </a:spcAft>
              <a:buSzPts val="1800"/>
              <a:buNone/>
            </a:pPr>
            <a:r>
              <a:rPr lang="en-US" sz="2000">
                <a:solidFill>
                  <a:srgbClr val="000000"/>
                </a:solidFill>
                <a:latin typeface="Times New Roman"/>
                <a:ea typeface="Times New Roman"/>
                <a:cs typeface="Times New Roman"/>
                <a:sym typeface="Times New Roman"/>
              </a:rPr>
              <a:t>So a system is built using Machine learning concepts in python, which will keep a track of the competitors with the help of the Bib number , which is provided to each competitor during the race. A video stream or pictures of marathon will be provided to the system through which the Bib number will be recognized by using deep learning and image processing. The organizer can upload a csv file along with the video and check if the a Bib no. is predicted correctly.</a:t>
            </a:r>
            <a:endParaRPr sz="2000">
              <a:solidFill>
                <a:srgbClr val="000000"/>
              </a:solidFill>
              <a:latin typeface="Times New Roman"/>
              <a:ea typeface="Times New Roman"/>
              <a:cs typeface="Times New Roman"/>
              <a:sym typeface="Times New Roman"/>
            </a:endParaRPr>
          </a:p>
        </p:txBody>
      </p:sp>
      <p:sp>
        <p:nvSpPr>
          <p:cNvPr id="158" name="Google Shape;158;p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160" name="Google Shape;160;p8"/>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a:p>
            <a:pPr marL="0" lvl="0" indent="0" algn="ctr" rtl="0">
              <a:lnSpc>
                <a:spcPct val="100000"/>
              </a:lnSpc>
              <a:spcBef>
                <a:spcPts val="0"/>
              </a:spcBef>
              <a:spcAft>
                <a:spcPts val="0"/>
              </a:spcAft>
              <a:buSzPts val="1400"/>
              <a:buNone/>
            </a:pPr>
            <a:endParaRPr sz="1000"/>
          </a:p>
        </p:txBody>
      </p:sp>
      <p:sp>
        <p:nvSpPr>
          <p:cNvPr id="159" name="Google Shape;159;p8"/>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transition spd="med">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457200" y="1167600"/>
            <a:ext cx="2133600" cy="1552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Work Flow of the system</a:t>
            </a:r>
            <a:endParaRPr/>
          </a:p>
        </p:txBody>
      </p:sp>
      <p:sp>
        <p:nvSpPr>
          <p:cNvPr id="166" name="Google Shape;166;p9"/>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168" name="Google Shape;168;p9"/>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a:p>
            <a:pPr marL="0" lvl="0" indent="0" algn="ctr" rtl="0">
              <a:lnSpc>
                <a:spcPct val="100000"/>
              </a:lnSpc>
              <a:spcBef>
                <a:spcPts val="0"/>
              </a:spcBef>
              <a:spcAft>
                <a:spcPts val="0"/>
              </a:spcAft>
              <a:buSzPts val="1400"/>
              <a:buNone/>
            </a:pPr>
            <a:endParaRPr sz="1000"/>
          </a:p>
        </p:txBody>
      </p:sp>
      <p:sp>
        <p:nvSpPr>
          <p:cNvPr id="167" name="Google Shape;167;p9"/>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pic>
        <p:nvPicPr>
          <p:cNvPr id="169" name="Google Shape;169;p9"/>
          <p:cNvPicPr preferRelativeResize="0"/>
          <p:nvPr/>
        </p:nvPicPr>
        <p:blipFill rotWithShape="1">
          <a:blip r:embed="rId3">
            <a:alphaModFix/>
          </a:blip>
          <a:srcRect/>
          <a:stretch/>
        </p:blipFill>
        <p:spPr>
          <a:xfrm>
            <a:off x="3001600" y="0"/>
            <a:ext cx="3344613" cy="6858000"/>
          </a:xfrm>
          <a:prstGeom prst="rect">
            <a:avLst/>
          </a:prstGeom>
          <a:noFill/>
          <a:ln>
            <a:noFill/>
          </a:ln>
        </p:spPr>
      </p:pic>
    </p:spTree>
  </p:cSld>
  <p:clrMapOvr>
    <a:masterClrMapping/>
  </p:clrMapOvr>
  <p:transition spd="med">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Dataset </a:t>
            </a:r>
            <a:r>
              <a:rPr lang="en-US">
                <a:solidFill>
                  <a:schemeClr val="dk1"/>
                </a:solidFill>
                <a:latin typeface="Times New Roman"/>
                <a:ea typeface="Times New Roman"/>
                <a:cs typeface="Times New Roman"/>
                <a:sym typeface="Times New Roman"/>
              </a:rPr>
              <a:t>Description </a:t>
            </a:r>
            <a:endParaRPr/>
          </a:p>
        </p:txBody>
      </p:sp>
      <p:sp>
        <p:nvSpPr>
          <p:cNvPr id="175" name="Google Shape;175;p10"/>
          <p:cNvSpPr txBox="1">
            <a:spLocks noGrp="1"/>
          </p:cNvSpPr>
          <p:nvPr>
            <p:ph idx="1"/>
          </p:nvPr>
        </p:nvSpPr>
        <p:spPr>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457200" lvl="0" indent="-381000" algn="just"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Dataset consists of images of marathon runner throughout the world. The images are in jpg, jpeg and png formats.</a:t>
            </a:r>
            <a:endParaRPr sz="2400">
              <a:latin typeface="Times New Roman"/>
              <a:ea typeface="Times New Roman"/>
              <a:cs typeface="Times New Roman"/>
              <a:sym typeface="Times New Roman"/>
            </a:endParaRPr>
          </a:p>
          <a:p>
            <a:pPr marL="457200" lvl="0" indent="0" algn="just" rtl="0">
              <a:lnSpc>
                <a:spcPct val="100000"/>
              </a:lnSpc>
              <a:spcBef>
                <a:spcPts val="0"/>
              </a:spcBef>
              <a:spcAft>
                <a:spcPts val="0"/>
              </a:spcAft>
              <a:buSzPts val="1800"/>
              <a:buNone/>
            </a:pPr>
            <a:endParaRPr sz="2400">
              <a:latin typeface="Times New Roman"/>
              <a:ea typeface="Times New Roman"/>
              <a:cs typeface="Times New Roman"/>
              <a:sym typeface="Times New Roman"/>
            </a:endParaRPr>
          </a:p>
          <a:p>
            <a:pPr marL="457200" lvl="0" indent="-381000" algn="just"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The marathon runner is wearing a BIB which has a unique identification number through which the participant can be tracked.</a:t>
            </a:r>
            <a:endParaRPr sz="2400">
              <a:latin typeface="Times New Roman"/>
              <a:ea typeface="Times New Roman"/>
              <a:cs typeface="Times New Roman"/>
              <a:sym typeface="Times New Roman"/>
            </a:endParaRPr>
          </a:p>
          <a:p>
            <a:pPr marL="0" lvl="0" indent="0" algn="just" rtl="0">
              <a:lnSpc>
                <a:spcPct val="100000"/>
              </a:lnSpc>
              <a:spcBef>
                <a:spcPts val="0"/>
              </a:spcBef>
              <a:spcAft>
                <a:spcPts val="0"/>
              </a:spcAft>
              <a:buSzPts val="1800"/>
              <a:buNone/>
            </a:pPr>
            <a:endParaRPr sz="2400">
              <a:latin typeface="Times New Roman"/>
              <a:ea typeface="Times New Roman"/>
              <a:cs typeface="Times New Roman"/>
              <a:sym typeface="Times New Roman"/>
            </a:endParaRPr>
          </a:p>
          <a:p>
            <a:pPr marL="457200" lvl="0" indent="-381000" algn="just"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For recognition in webcam and video files, the footage is broken down into frames and processed individually as images. </a:t>
            </a:r>
            <a:endParaRPr sz="2400">
              <a:latin typeface="Times New Roman"/>
              <a:ea typeface="Times New Roman"/>
              <a:cs typeface="Times New Roman"/>
              <a:sym typeface="Times New Roman"/>
            </a:endParaRPr>
          </a:p>
        </p:txBody>
      </p:sp>
      <p:sp>
        <p:nvSpPr>
          <p:cNvPr id="176" name="Google Shape;176;p1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22/4/2020</a:t>
            </a:r>
            <a:endParaRPr/>
          </a:p>
        </p:txBody>
      </p:sp>
      <p:sp>
        <p:nvSpPr>
          <p:cNvPr id="178" name="Google Shape;178;p10"/>
          <p:cNvSpPr txBox="1">
            <a:spLocks noGrp="1"/>
          </p:cNvSpPr>
          <p:nvPr>
            <p:ph type="ftr" sz="quarter" idx="11"/>
          </p:nvPr>
        </p:nvSpPr>
        <p:spPr>
          <a:xfrm>
            <a:off x="3124200" y="6308725"/>
            <a:ext cx="28956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000" b="1"/>
              <a:t>AUTOMATIC TAGGING OF MARATHON RUNNERS BIB IDENTIFICATION AND RECOGNITION</a:t>
            </a:r>
            <a:endParaRPr sz="1000"/>
          </a:p>
          <a:p>
            <a:pPr marL="0" lvl="0" indent="0" algn="ctr" rtl="0">
              <a:lnSpc>
                <a:spcPct val="100000"/>
              </a:lnSpc>
              <a:spcBef>
                <a:spcPts val="0"/>
              </a:spcBef>
              <a:spcAft>
                <a:spcPts val="0"/>
              </a:spcAft>
              <a:buSzPts val="1400"/>
              <a:buNone/>
            </a:pPr>
            <a:endParaRPr sz="1000"/>
          </a:p>
        </p:txBody>
      </p:sp>
      <p:sp>
        <p:nvSpPr>
          <p:cNvPr id="177" name="Google Shape;177;p10"/>
          <p:cNvSpPr txBox="1">
            <a:spLocks noGrp="1"/>
          </p:cNvSpPr>
          <p:nvPr>
            <p:ph type="sldNum" sz="quarter"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p:transition spd="med">
    <p:split orient="vert"/>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2779</Words>
  <Application>Microsoft Office PowerPoint</Application>
  <PresentationFormat>On-screen Show (4:3)</PresentationFormat>
  <Paragraphs>341</Paragraphs>
  <Slides>41</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Roboto</vt:lpstr>
      <vt:lpstr>Calibri Light</vt:lpstr>
      <vt:lpstr>Noto Sans Symbols</vt:lpstr>
      <vt:lpstr>Calibri</vt:lpstr>
      <vt:lpstr>Lora</vt:lpstr>
      <vt:lpstr>Times New Roman</vt:lpstr>
      <vt:lpstr>Libre Baskerville</vt:lpstr>
      <vt:lpstr>Office Theme</vt:lpstr>
      <vt:lpstr>PowerPoint Presentation</vt:lpstr>
      <vt:lpstr>Content</vt:lpstr>
      <vt:lpstr>Abstract</vt:lpstr>
      <vt:lpstr>Introduction</vt:lpstr>
      <vt:lpstr>Literature Review</vt:lpstr>
      <vt:lpstr> Literature Review Contd.</vt:lpstr>
      <vt:lpstr>Problem Statement</vt:lpstr>
      <vt:lpstr>Work Flow of the system</vt:lpstr>
      <vt:lpstr>Dataset Description </vt:lpstr>
      <vt:lpstr>Previous Approaches:</vt:lpstr>
      <vt:lpstr>Previous Approaches:</vt:lpstr>
      <vt:lpstr>Previous Approaches:</vt:lpstr>
      <vt:lpstr>Basic Structure</vt:lpstr>
      <vt:lpstr>Data Preprocessing </vt:lpstr>
      <vt:lpstr>Algorithms and Models used </vt:lpstr>
      <vt:lpstr>OpenCV EAST Detector</vt:lpstr>
      <vt:lpstr>Feature Extraction </vt:lpstr>
      <vt:lpstr>OpenCV EAST Detector</vt:lpstr>
      <vt:lpstr>OpenCV EAST Detector</vt:lpstr>
      <vt:lpstr>PowerPoint Presentation</vt:lpstr>
      <vt:lpstr>Non Max Suppression</vt:lpstr>
      <vt:lpstr>PowerPoint Presentation</vt:lpstr>
      <vt:lpstr>PowerPoint Presentation</vt:lpstr>
      <vt:lpstr>Tesseract OCR using pytesseract</vt:lpstr>
      <vt:lpstr>Tesseract OCR using pytesseract</vt:lpstr>
      <vt:lpstr>Prediction Filtering</vt:lpstr>
      <vt:lpstr>PowerPoint Presentation</vt:lpstr>
      <vt:lpstr>PowerPoint Presentation</vt:lpstr>
      <vt:lpstr>Working demo along with validation</vt:lpstr>
      <vt:lpstr>Result of Image Upload</vt:lpstr>
      <vt:lpstr>Result of Image Upload</vt:lpstr>
      <vt:lpstr>Result of a video uploaded</vt:lpstr>
      <vt:lpstr>Result of a video uploaded</vt:lpstr>
      <vt:lpstr>Result from webcam</vt:lpstr>
      <vt:lpstr>Analysis</vt:lpstr>
      <vt:lpstr>Drawbacks: </vt:lpstr>
      <vt:lpstr>Improvements:</vt:lpstr>
      <vt:lpstr>Improvements: </vt:lpstr>
      <vt:lpstr>Conclusion</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1</cp:revision>
  <dcterms:modified xsi:type="dcterms:W3CDTF">2020-04-28T13:23:08Z</dcterms:modified>
</cp:coreProperties>
</file>